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emf" ContentType="image/x-em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642" r:id="rId5"/>
    <p:sldId id="644" r:id="rId6"/>
    <p:sldId id="393" r:id="rId7"/>
    <p:sldId id="643" r:id="rId8"/>
    <p:sldId id="646" r:id="rId9"/>
    <p:sldId id="662" r:id="rId10"/>
    <p:sldId id="645" r:id="rId11"/>
    <p:sldId id="394" r:id="rId12"/>
    <p:sldId id="647" r:id="rId13"/>
    <p:sldId id="649" r:id="rId14"/>
    <p:sldId id="648" r:id="rId15"/>
    <p:sldId id="650" r:id="rId16"/>
    <p:sldId id="395" r:id="rId17"/>
    <p:sldId id="651" r:id="rId18"/>
    <p:sldId id="396" r:id="rId19"/>
    <p:sldId id="397" r:id="rId20"/>
    <p:sldId id="398" r:id="rId21"/>
    <p:sldId id="399" r:id="rId22"/>
    <p:sldId id="401" r:id="rId23"/>
    <p:sldId id="263" r:id="rId24"/>
    <p:sldId id="264" r:id="rId25"/>
    <p:sldId id="652" r:id="rId26"/>
    <p:sldId id="523" r:id="rId27"/>
    <p:sldId id="402" r:id="rId28"/>
    <p:sldId id="663" r:id="rId29"/>
    <p:sldId id="665" r:id="rId30"/>
    <p:sldId id="266" r:id="rId31"/>
    <p:sldId id="669" r:id="rId32"/>
    <p:sldId id="670" r:id="rId33"/>
    <p:sldId id="668" r:id="rId34"/>
    <p:sldId id="678" r:id="rId35"/>
    <p:sldId id="671" r:id="rId36"/>
    <p:sldId id="403" r:id="rId37"/>
    <p:sldId id="672" r:id="rId38"/>
    <p:sldId id="654" r:id="rId39"/>
    <p:sldId id="655" r:id="rId40"/>
    <p:sldId id="656" r:id="rId41"/>
    <p:sldId id="657" r:id="rId42"/>
    <p:sldId id="658" r:id="rId43"/>
    <p:sldId id="659" r:id="rId44"/>
    <p:sldId id="660" r:id="rId45"/>
    <p:sldId id="661" r:id="rId46"/>
    <p:sldId id="674" r:id="rId47"/>
    <p:sldId id="673" r:id="rId48"/>
    <p:sldId id="269" r:id="rId49"/>
    <p:sldId id="270" r:id="rId50"/>
    <p:sldId id="271" r:id="rId51"/>
    <p:sldId id="679" r:id="rId52"/>
    <p:sldId id="272" r:id="rId53"/>
    <p:sldId id="681" r:id="rId54"/>
    <p:sldId id="682" r:id="rId55"/>
    <p:sldId id="683" r:id="rId56"/>
    <p:sldId id="680" r:id="rId57"/>
    <p:sldId id="273" r:id="rId58"/>
    <p:sldId id="274" r:id="rId59"/>
    <p:sldId id="685" r:id="rId60"/>
    <p:sldId id="684" r:id="rId61"/>
    <p:sldId id="275" r:id="rId62"/>
    <p:sldId id="276" r:id="rId63"/>
    <p:sldId id="277" r:id="rId64"/>
    <p:sldId id="686" r:id="rId65"/>
    <p:sldId id="278" r:id="rId66"/>
    <p:sldId id="279" r:id="rId67"/>
    <p:sldId id="280" r:id="rId68"/>
    <p:sldId id="281" r:id="rId69"/>
    <p:sldId id="687" r:id="rId70"/>
    <p:sldId id="282" r:id="rId71"/>
    <p:sldId id="688" r:id="rId72"/>
    <p:sldId id="689" r:id="rId73"/>
    <p:sldId id="283" r:id="rId74"/>
    <p:sldId id="691" r:id="rId75"/>
    <p:sldId id="690" r:id="rId76"/>
    <p:sldId id="692" r:id="rId77"/>
    <p:sldId id="693" r:id="rId78"/>
    <p:sldId id="708" r:id="rId79"/>
    <p:sldId id="694" r:id="rId80"/>
    <p:sldId id="533" r:id="rId81"/>
    <p:sldId id="534" r:id="rId82"/>
    <p:sldId id="696" r:id="rId83"/>
    <p:sldId id="535" r:id="rId84"/>
    <p:sldId id="284" r:id="rId85"/>
    <p:sldId id="697" r:id="rId86"/>
    <p:sldId id="285" r:id="rId87"/>
    <p:sldId id="709" r:id="rId88"/>
    <p:sldId id="695" r:id="rId89"/>
    <p:sldId id="675" r:id="rId90"/>
    <p:sldId id="286" r:id="rId91"/>
    <p:sldId id="700" r:id="rId92"/>
    <p:sldId id="698" r:id="rId93"/>
    <p:sldId id="287" r:id="rId94"/>
    <p:sldId id="288" r:id="rId95"/>
    <p:sldId id="701" r:id="rId96"/>
    <p:sldId id="289" r:id="rId97"/>
    <p:sldId id="702" r:id="rId98"/>
    <p:sldId id="710" r:id="rId99"/>
    <p:sldId id="711" r:id="rId100"/>
    <p:sldId id="712" r:id="rId101"/>
    <p:sldId id="713" r:id="rId102"/>
    <p:sldId id="705" r:id="rId103"/>
    <p:sldId id="704" r:id="rId104"/>
    <p:sldId id="703" r:id="rId105"/>
    <p:sldId id="542" r:id="rId106"/>
    <p:sldId id="544" r:id="rId107"/>
    <p:sldId id="543" r:id="rId108"/>
    <p:sldId id="706" r:id="rId109"/>
    <p:sldId id="707" r:id="rId110"/>
    <p:sldId id="290" r:id="rId111"/>
    <p:sldId id="676" r:id="rId112"/>
  </p:sldIdLst>
  <p:sldSz cx="12192000" cy="6858000"/>
  <p:notesSz cx="6858000" cy="9144000"/>
  <p:custDataLst>
    <p:tags r:id="rId1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642"/>
            <p14:sldId id="644"/>
            <p14:sldId id="393"/>
            <p14:sldId id="643"/>
            <p14:sldId id="646"/>
            <p14:sldId id="662"/>
            <p14:sldId id="645"/>
            <p14:sldId id="394"/>
            <p14:sldId id="647"/>
            <p14:sldId id="649"/>
            <p14:sldId id="648"/>
            <p14:sldId id="650"/>
            <p14:sldId id="395"/>
            <p14:sldId id="651"/>
            <p14:sldId id="396"/>
            <p14:sldId id="397"/>
            <p14:sldId id="398"/>
          </p14:sldIdLst>
        </p14:section>
        <p14:section name="设计、令人印象深刻、协作" id="{B9B51309-D148-4332-87C2-07BE32FBCA3B}">
          <p14:sldIdLst>
            <p14:sldId id="399"/>
            <p14:sldId id="401"/>
            <p14:sldId id="263"/>
            <p14:sldId id="264"/>
            <p14:sldId id="652"/>
            <p14:sldId id="523"/>
            <p14:sldId id="402"/>
            <p14:sldId id="663"/>
            <p14:sldId id="665"/>
            <p14:sldId id="266"/>
            <p14:sldId id="669"/>
            <p14:sldId id="670"/>
            <p14:sldId id="668"/>
            <p14:sldId id="678"/>
            <p14:sldId id="671"/>
            <p14:sldId id="403"/>
            <p14:sldId id="672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74"/>
            <p14:sldId id="673"/>
            <p14:sldId id="269"/>
            <p14:sldId id="270"/>
            <p14:sldId id="271"/>
            <p14:sldId id="679"/>
            <p14:sldId id="272"/>
            <p14:sldId id="681"/>
            <p14:sldId id="682"/>
            <p14:sldId id="683"/>
            <p14:sldId id="680"/>
            <p14:sldId id="273"/>
            <p14:sldId id="274"/>
            <p14:sldId id="685"/>
            <p14:sldId id="684"/>
            <p14:sldId id="275"/>
            <p14:sldId id="276"/>
            <p14:sldId id="277"/>
            <p14:sldId id="686"/>
            <p14:sldId id="278"/>
            <p14:sldId id="279"/>
            <p14:sldId id="280"/>
            <p14:sldId id="281"/>
            <p14:sldId id="687"/>
            <p14:sldId id="282"/>
            <p14:sldId id="688"/>
            <p14:sldId id="689"/>
            <p14:sldId id="283"/>
            <p14:sldId id="691"/>
            <p14:sldId id="690"/>
            <p14:sldId id="692"/>
            <p14:sldId id="693"/>
            <p14:sldId id="708"/>
            <p14:sldId id="694"/>
            <p14:sldId id="533"/>
            <p14:sldId id="534"/>
            <p14:sldId id="696"/>
            <p14:sldId id="535"/>
            <p14:sldId id="284"/>
            <p14:sldId id="697"/>
            <p14:sldId id="285"/>
            <p14:sldId id="709"/>
            <p14:sldId id="695"/>
            <p14:sldId id="675"/>
            <p14:sldId id="286"/>
            <p14:sldId id="700"/>
            <p14:sldId id="698"/>
            <p14:sldId id="287"/>
            <p14:sldId id="288"/>
            <p14:sldId id="701"/>
            <p14:sldId id="289"/>
            <p14:sldId id="702"/>
            <p14:sldId id="710"/>
            <p14:sldId id="711"/>
            <p14:sldId id="712"/>
            <p14:sldId id="713"/>
            <p14:sldId id="705"/>
            <p14:sldId id="704"/>
            <p14:sldId id="703"/>
            <p14:sldId id="542"/>
            <p14:sldId id="544"/>
            <p14:sldId id="543"/>
            <p14:sldId id="706"/>
            <p14:sldId id="707"/>
            <p14:sldId id="290"/>
            <p14:sldId id="676"/>
          </p14:sldIdLst>
        </p14:section>
        <p14:section name="了解更多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734F29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410" autoAdjust="0"/>
  </p:normalViewPr>
  <p:slideViewPr>
    <p:cSldViewPr snapToGrid="0" showGuides="1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8" Type="http://schemas.openxmlformats.org/officeDocument/2006/relationships/tags" Target="tags/tag2.xml"/><Relationship Id="rId117" Type="http://schemas.openxmlformats.org/officeDocument/2006/relationships/customXml" Target="../customXml/item1.xml"/><Relationship Id="rId116" Type="http://schemas.openxmlformats.org/officeDocument/2006/relationships/commentAuthors" Target="commentAuthors.xml"/><Relationship Id="rId115" Type="http://schemas.openxmlformats.org/officeDocument/2006/relationships/tableStyles" Target="tableStyles.xml"/><Relationship Id="rId114" Type="http://schemas.openxmlformats.org/officeDocument/2006/relationships/viewProps" Target="viewProps.xml"/><Relationship Id="rId113" Type="http://schemas.openxmlformats.org/officeDocument/2006/relationships/presProps" Target="presProps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rPr/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rPr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34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</a:t>
            </a:r>
            <a:r>
              <a:rPr lang="zh-CN" altLang="en-US" dirty="0" smtClean="0"/>
              <a:t>日，周五，只讲了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小时，后面考试。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34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</a:t>
            </a:r>
            <a:r>
              <a:rPr lang="zh-CN" altLang="en-US" dirty="0" smtClean="0"/>
              <a:t>日，周五，只讲了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小时，后面考试。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34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</a:t>
            </a:r>
            <a:r>
              <a:rPr lang="zh-CN" altLang="en-US" dirty="0" smtClean="0"/>
              <a:t>日，周五，只讲了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小时，后面考试。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36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日，周二。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38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9</a:t>
            </a:r>
            <a:r>
              <a:rPr lang="zh-CN" altLang="en-US" dirty="0" smtClean="0"/>
              <a:t>日，周五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40</a:t>
            </a:r>
            <a:r>
              <a:rPr lang="zh-CN" altLang="en-US" dirty="0" smtClean="0"/>
              <a:t>结束，</a:t>
            </a:r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13</a:t>
            </a:r>
            <a:r>
              <a:rPr lang="zh-CN" altLang="en-US" dirty="0" smtClean="0"/>
              <a:t>日，周二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左图为负反馈，右图为正反馈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学时</a:t>
            </a:r>
            <a:r>
              <a:rPr lang="en-US" altLang="zh-CN" dirty="0" smtClean="0"/>
              <a:t>28</a:t>
            </a:r>
            <a:r>
              <a:rPr lang="zh-CN" altLang="en-US" dirty="0" smtClean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</a:t>
            </a:r>
            <a:r>
              <a:rPr lang="zh-CN" altLang="en-US" dirty="0" smtClean="0"/>
              <a:t>学时，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26</a:t>
            </a:r>
            <a:r>
              <a:rPr lang="zh-CN" altLang="en-US" dirty="0" smtClean="0"/>
              <a:t>日结束，周五。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左，电压，串联</a:t>
            </a:r>
            <a:r>
              <a:rPr lang="en-US" altLang="zh-CN" dirty="0" smtClean="0"/>
              <a:t>/</a:t>
            </a:r>
            <a:r>
              <a:rPr lang="zh-CN" altLang="en-US" dirty="0" smtClean="0"/>
              <a:t>并联</a:t>
            </a:r>
            <a:endParaRPr lang="en-US" altLang="zh-CN" dirty="0" smtClean="0"/>
          </a:p>
          <a:p>
            <a:r>
              <a:rPr lang="zh-CN" altLang="en-US" dirty="0" smtClean="0"/>
              <a:t>右，电压，并联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32</a:t>
            </a:r>
            <a:r>
              <a:rPr lang="zh-CN" altLang="en-US" dirty="0" smtClean="0"/>
              <a:t>学时结束，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</a:t>
            </a:r>
            <a:r>
              <a:rPr lang="en-US" altLang="zh-CN" dirty="0" smtClean="0"/>
              <a:t>30</a:t>
            </a:r>
            <a:r>
              <a:rPr lang="zh-CN" altLang="en-US" dirty="0" smtClean="0"/>
              <a:t>日，周二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24726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  <a:endParaRPr lang="zh-CN" alt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  <a:endParaRPr lang="zh-CN" alt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  <a:endParaRPr lang="zh-CN" alt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  <a:endParaRPr lang="zh-CN" alt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  <a:endParaRPr lang="zh-CN" alt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  <a:endParaRPr lang="zh-CN" alt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  <a:endParaRPr lang="zh-CN" alt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  <a:endParaRPr lang="zh-CN" alt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  <a:endParaRPr lang="zh-CN" alt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  <a:endParaRPr lang="zh-CN" alt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  <a:endParaRPr lang="zh-CN" alt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  <a:endParaRPr lang="zh-CN" alt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第二级</a:t>
            </a:r>
            <a:endParaRPr lang="zh-CN" altLang="en-US" smtClean="0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第三级</a:t>
            </a:r>
            <a:endParaRPr lang="zh-CN" altLang="en-US" smtClean="0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第四级</a:t>
            </a:r>
            <a:endParaRPr lang="zh-CN" altLang="en-US" smtClean="0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1.e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2.emf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3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7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2.png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7.png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3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4.emf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9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5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6.png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0.png"/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2.png"/><Relationship Id="rId1" Type="http://schemas.openxmlformats.org/officeDocument/2006/relationships/image" Target="../media/image181.e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0.png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image" Target="../media/image191.emf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03.png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5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1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3.png"/><Relationship Id="rId1" Type="http://schemas.openxmlformats.org/officeDocument/2006/relationships/image" Target="../media/image21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4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5.e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6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8.emf"/><Relationship Id="rId1" Type="http://schemas.openxmlformats.org/officeDocument/2006/relationships/image" Target="../media/image217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0.emf"/><Relationship Id="rId1" Type="http://schemas.openxmlformats.org/officeDocument/2006/relationships/image" Target="../media/image2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新模电授课</a:t>
            </a:r>
            <a:r>
              <a:rPr lang="en-US" altLang="zh-CN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——PART3</a:t>
            </a:r>
            <a:endParaRPr 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西安交通大学 杨建国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2"/>
    </mc:Choice>
    <mc:Fallback>
      <p:transition spd="slow" advTm="504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初步认识正反馈和负反馈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703705"/>
            <a:ext cx="10988039" cy="4351338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当输出信号由于各种原因，发生某个方向的变化，称为变化根源。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变化根源回送到输入端，会引起输出二次变化。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如果二次变化与变化根源具有相同方向，则为正反馈；相反方向，则为负反馈。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正反馈推波助澜，负反馈维持稳定。</a:t>
            </a:r>
            <a:endParaRPr lang="en-US" altLang="zh-CN" sz="28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5845" y="517585"/>
            <a:ext cx="7251411" cy="5587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929" y="890616"/>
            <a:ext cx="4790272" cy="4633229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5145881" y="2695421"/>
            <a:ext cx="5769674" cy="2056634"/>
          </a:xfrm>
          <a:custGeom>
            <a:avLst/>
            <a:gdLst>
              <a:gd name="connsiteX0" fmla="*/ 0 w 7142672"/>
              <a:gd name="connsiteY0" fmla="*/ 2355011 h 2355011"/>
              <a:gd name="connsiteX1" fmla="*/ 388189 w 7142672"/>
              <a:gd name="connsiteY1" fmla="*/ 336430 h 2355011"/>
              <a:gd name="connsiteX2" fmla="*/ 7142672 w 7142672"/>
              <a:gd name="connsiteY2" fmla="*/ 0 h 2355011"/>
              <a:gd name="connsiteX3" fmla="*/ 7142672 w 7142672"/>
              <a:gd name="connsiteY3" fmla="*/ 0 h 235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2672" h="2355011">
                <a:moveTo>
                  <a:pt x="0" y="2355011"/>
                </a:moveTo>
                <a:lnTo>
                  <a:pt x="388189" y="336430"/>
                </a:lnTo>
                <a:lnTo>
                  <a:pt x="7142672" y="0"/>
                </a:lnTo>
                <a:lnTo>
                  <a:pt x="7142672" y="0"/>
                </a:lnTo>
              </a:path>
            </a:pathLst>
          </a:custGeom>
          <a:noFill/>
          <a:ln w="539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flipH="1">
            <a:off x="5145879" y="2695421"/>
            <a:ext cx="5769677" cy="2056634"/>
          </a:xfrm>
          <a:custGeom>
            <a:avLst/>
            <a:gdLst>
              <a:gd name="connsiteX0" fmla="*/ 0 w 7142672"/>
              <a:gd name="connsiteY0" fmla="*/ 2355011 h 2355011"/>
              <a:gd name="connsiteX1" fmla="*/ 388189 w 7142672"/>
              <a:gd name="connsiteY1" fmla="*/ 336430 h 2355011"/>
              <a:gd name="connsiteX2" fmla="*/ 7142672 w 7142672"/>
              <a:gd name="connsiteY2" fmla="*/ 0 h 2355011"/>
              <a:gd name="connsiteX3" fmla="*/ 7142672 w 7142672"/>
              <a:gd name="connsiteY3" fmla="*/ 0 h 235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2672" h="2355011">
                <a:moveTo>
                  <a:pt x="0" y="2355011"/>
                </a:moveTo>
                <a:lnTo>
                  <a:pt x="388189" y="336430"/>
                </a:lnTo>
                <a:lnTo>
                  <a:pt x="7142672" y="0"/>
                </a:lnTo>
                <a:lnTo>
                  <a:pt x="7142672" y="0"/>
                </a:lnTo>
              </a:path>
            </a:pathLst>
          </a:cu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5145883" y="1414732"/>
            <a:ext cx="0" cy="333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45883" y="4752055"/>
            <a:ext cx="60212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0915557" y="1414732"/>
            <a:ext cx="0" cy="333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934309" y="5038327"/>
            <a:ext cx="811986" cy="32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-10V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652519" y="5075994"/>
            <a:ext cx="811986" cy="32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+10V</a:t>
            </a:r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>
          <a:xfrm flipH="1">
            <a:off x="5145875" y="2543175"/>
            <a:ext cx="5769677" cy="2208880"/>
          </a:xfrm>
          <a:custGeom>
            <a:avLst/>
            <a:gdLst>
              <a:gd name="connsiteX0" fmla="*/ 0 w 7142672"/>
              <a:gd name="connsiteY0" fmla="*/ 2355011 h 2355011"/>
              <a:gd name="connsiteX1" fmla="*/ 388189 w 7142672"/>
              <a:gd name="connsiteY1" fmla="*/ 336430 h 2355011"/>
              <a:gd name="connsiteX2" fmla="*/ 7142672 w 7142672"/>
              <a:gd name="connsiteY2" fmla="*/ 0 h 2355011"/>
              <a:gd name="connsiteX3" fmla="*/ 7142672 w 7142672"/>
              <a:gd name="connsiteY3" fmla="*/ 0 h 235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2672" h="2355011">
                <a:moveTo>
                  <a:pt x="0" y="2355011"/>
                </a:moveTo>
                <a:lnTo>
                  <a:pt x="388189" y="336430"/>
                </a:lnTo>
                <a:lnTo>
                  <a:pt x="7142672" y="0"/>
                </a:lnTo>
                <a:lnTo>
                  <a:pt x="7142672" y="0"/>
                </a:ln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62566" y="1353589"/>
            <a:ext cx="81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Ic_T9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03566" y="1482438"/>
            <a:ext cx="81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Ic_T9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849" y="472089"/>
            <a:ext cx="7293918" cy="5932269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97351" y="1242204"/>
            <a:ext cx="26914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在前述电路基础上，增加</a:t>
            </a:r>
            <a:r>
              <a:rPr lang="en-US" altLang="zh-CN" dirty="0" smtClean="0"/>
              <a:t>T6,T7</a:t>
            </a:r>
            <a:r>
              <a:rPr lang="zh-CN" altLang="en-US" dirty="0" smtClean="0"/>
              <a:t>实现双向共集电极，低输出电阻和驱动大电流负载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但是，没有两个二极管，会引起交越失真。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4a——</a:t>
            </a:r>
            <a:r>
              <a:rPr lang="zh-CN" altLang="en-US" dirty="0" smtClean="0"/>
              <a:t>光电耦合器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821" y="2088220"/>
            <a:ext cx="8477250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4b——</a:t>
            </a:r>
            <a:r>
              <a:rPr lang="zh-CN" altLang="en-US" dirty="0" smtClean="0"/>
              <a:t>光电耦合器之数字系统应用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2085" y="1548477"/>
            <a:ext cx="7243673" cy="490563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4c——</a:t>
            </a:r>
            <a:r>
              <a:rPr lang="zh-CN" altLang="en-US" dirty="0" smtClean="0"/>
              <a:t>光电耦合器之模拟系统应用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82" y="1426271"/>
            <a:ext cx="8042809" cy="515004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120" y="218965"/>
            <a:ext cx="11590840" cy="6328484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20" y="681488"/>
            <a:ext cx="11678387" cy="530724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负反馈总结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）对反馈类型的判断：正负、</a:t>
            </a:r>
            <a:r>
              <a:rPr lang="zh-CN" altLang="en-US" sz="2400" dirty="0" smtClean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串并、压流，交直流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）负反馈对放大电路性能影响，理解无需记忆。</a:t>
            </a:r>
            <a:endParaRPr lang="en-US" altLang="zh-CN" sz="24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）对负反馈放大电路的分析：</a:t>
            </a:r>
            <a:endParaRPr lang="en-US" altLang="zh-CN" sz="24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sz="22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mF</a:t>
            </a:r>
            <a:r>
              <a:rPr lang="zh-CN" altLang="en-US" sz="22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法（方框图）；虚短虚断法；大</a:t>
            </a:r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运</a:t>
            </a:r>
            <a:r>
              <a:rPr lang="zh-CN" altLang="en-US" sz="22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放法；环路方程法（不要求）</a:t>
            </a:r>
            <a:endParaRPr lang="en-US" altLang="zh-CN" sz="22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）设计符合要求的电路？</a:t>
            </a:r>
            <a:endParaRPr lang="en-US" altLang="zh-CN" sz="2400" dirty="0" smtClean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7040" y="1137920"/>
            <a:ext cx="8209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PART3</a:t>
            </a:r>
            <a:r>
              <a:rPr lang="zh-CN" altLang="en-US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结束，请继续</a:t>
            </a:r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PART4</a:t>
            </a:r>
            <a:endParaRPr lang="en-US" altLang="zh-CN" sz="96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96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Thank you</a:t>
            </a:r>
            <a:endParaRPr lang="zh-CN" altLang="en-US" sz="9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1480579"/>
            <a:ext cx="11366500" cy="33460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生活中的反馈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管壁小球、发球规则、魔鬼实验、羽毛球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080" y="1741035"/>
            <a:ext cx="8600440" cy="45205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电路中的反馈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反馈环路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环路极性法判断正负反馈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认识环路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952307"/>
            <a:ext cx="10820400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环路极性法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判断正负反馈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108" y="1825625"/>
            <a:ext cx="11474018" cy="41185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环路极性法中的极性传递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95" y="2118677"/>
            <a:ext cx="11449050" cy="3514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6876" y="403575"/>
            <a:ext cx="8538404" cy="6322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281" y="170231"/>
            <a:ext cx="8326119" cy="6593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472" y="121294"/>
            <a:ext cx="8137207" cy="66420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理想运算放大器及其有限增益实现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6" y="238861"/>
            <a:ext cx="9293225" cy="64737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6079" y="170121"/>
            <a:ext cx="7048478" cy="6456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实例</a:t>
            </a:r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4" y="132204"/>
            <a:ext cx="11189271" cy="6474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反馈的方框图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反馈的方框图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的求解方法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负反馈的方框图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6527" y="1385953"/>
            <a:ext cx="3033394" cy="7906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527" y="2130991"/>
            <a:ext cx="2755899" cy="7114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527" y="2832556"/>
            <a:ext cx="2698750" cy="6503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084" y="3585500"/>
            <a:ext cx="2740342" cy="6456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954" y="5756848"/>
            <a:ext cx="6619875" cy="742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80" y="1457175"/>
            <a:ext cx="8407964" cy="3856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719" y="4679009"/>
            <a:ext cx="5857875" cy="1733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905" y="4821884"/>
            <a:ext cx="3562350" cy="1447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372" y="353694"/>
            <a:ext cx="7779107" cy="35680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方框图中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M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的求解方法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958" y="1567258"/>
            <a:ext cx="11064317" cy="20562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58" y="4252545"/>
            <a:ext cx="11186242" cy="2060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利用方框图求解电路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方法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935" y="163137"/>
            <a:ext cx="6377305" cy="42011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" y="676910"/>
            <a:ext cx="4210050" cy="2171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" y="3997642"/>
            <a:ext cx="3409950" cy="1362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2735" y="206693"/>
            <a:ext cx="7184169" cy="47513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15" y="673420"/>
            <a:ext cx="4497705" cy="12096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15" y="2349819"/>
            <a:ext cx="3524885" cy="1248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15" y="4526980"/>
            <a:ext cx="4075748" cy="1630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理想运算放大器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405" y="1579126"/>
            <a:ext cx="11552555" cy="4929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2572544"/>
            <a:ext cx="3695700" cy="2000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3267293"/>
            <a:ext cx="3505200" cy="571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868825"/>
            <a:ext cx="10612438" cy="14068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负反馈对放大电路性能的影响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方法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负反馈对放大电路性能影响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371600"/>
            <a:ext cx="10155864" cy="4805363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只举例，自己看。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067" y="2133600"/>
            <a:ext cx="99441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202635" y="944806"/>
                <a:ext cx="9700591" cy="5442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uf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endParaRPr lang="en-US" altLang="zh-CN" i="0" dirty="0" smtClean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endParaRPr lang="en-US" altLang="zh-CN" i="0" dirty="0" smtClean="0">
                  <a:latin typeface="Cambria Math" panose="02040503050406030204" pitchFamily="18" charset="0"/>
                </a:endParaRPr>
              </a:p>
              <a:p>
                <a:endParaRPr lang="en-US" altLang="zh-CN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uom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uom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uom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ufm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Hf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35" y="944806"/>
                <a:ext cx="9700591" cy="5442259"/>
              </a:xfrm>
              <a:prstGeom prst="rect">
                <a:avLst/>
              </a:prstGeom>
              <a:blipFill rotWithShape="1">
                <a:blip r:embed="rId1"/>
                <a:stretch>
                  <a:fillRect l="-6" t="-10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3" y="98228"/>
            <a:ext cx="10266088" cy="67597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负反馈对放大电路性能影响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154919" cy="4351338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）提高增益稳定性；</a:t>
            </a:r>
            <a:endParaRPr lang="en-US" altLang="zh-CN" sz="2800" b="1" dirty="0" smtClean="0">
              <a:solidFill>
                <a:srgbClr val="D24726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）拓展带宽；</a:t>
            </a:r>
            <a:endParaRPr lang="en-US" altLang="zh-CN" sz="2800" b="1" dirty="0" smtClean="0">
              <a:solidFill>
                <a:srgbClr val="D24726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）减小环内噪声和失真度</a:t>
            </a:r>
            <a:endParaRPr lang="en-US" altLang="zh-CN" sz="2800" b="1" dirty="0" smtClean="0">
              <a:solidFill>
                <a:srgbClr val="D24726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sz="2800" b="1" dirty="0" smtClean="0">
                <a:solidFill>
                  <a:srgbClr val="D24726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）对输入输出电阻的影响</a:t>
            </a:r>
            <a:endParaRPr lang="zh-CN" altLang="en-US" sz="2800" b="1" dirty="0">
              <a:solidFill>
                <a:srgbClr val="D24726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负反馈的其它分类和判断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交流和直流负反馈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串联和并联负反馈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电压和电流负反馈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交流、直流和全反馈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583" y="1631231"/>
            <a:ext cx="3701451" cy="41316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85" y="1758387"/>
            <a:ext cx="3648165" cy="40105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901" y="1764392"/>
            <a:ext cx="4088449" cy="3998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串联反馈和并联反馈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646" y="1825625"/>
            <a:ext cx="8534400" cy="406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电压反馈和电流反馈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4" y="1429780"/>
            <a:ext cx="10596832" cy="4747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434" y="1544129"/>
            <a:ext cx="10438996" cy="4836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开环不能放大，闭环可以放大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350" y="1665605"/>
            <a:ext cx="9486900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412" y="1621766"/>
            <a:ext cx="10631724" cy="4103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举例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4" y="1947982"/>
            <a:ext cx="10354928" cy="4106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534" y="1699405"/>
            <a:ext cx="9884950" cy="3894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反馈的判断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电流电压反馈，概念牵强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961" y="1540742"/>
            <a:ext cx="10236500" cy="49211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负反馈电路的分析方法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49961" y="4958209"/>
            <a:ext cx="10403839" cy="1757551"/>
          </a:xfrm>
        </p:spPr>
        <p:txBody>
          <a:bodyPr>
            <a:noAutofit/>
          </a:bodyPr>
          <a:lstStyle/>
          <a:p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）方框图法；</a:t>
            </a:r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）虚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短虚断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法；</a:t>
            </a:r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）大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运放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法；</a:t>
            </a:r>
            <a:r>
              <a:rPr lang="en-US" altLang="zh-CN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600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）环路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方程法</a:t>
            </a:r>
            <a:endParaRPr lang="zh-CN" altLang="en-US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虚短虚短法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虚短的根源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虚</a:t>
            </a:r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短虚断法求解举例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" y="604434"/>
            <a:ext cx="11956275" cy="4825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3950" y="1348419"/>
            <a:ext cx="6905440" cy="55095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909" y="5588276"/>
            <a:ext cx="1784073" cy="6509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63807">
            <a:off x="3677446" y="1574979"/>
            <a:ext cx="1784073" cy="6509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82" y="5054465"/>
            <a:ext cx="1537290" cy="2890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670" y="624024"/>
            <a:ext cx="3248852" cy="654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553747"/>
            <a:ext cx="2557670" cy="762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9283" y="2197272"/>
            <a:ext cx="3270388" cy="67248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0990" y="3009305"/>
            <a:ext cx="2343150" cy="638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1416" y="3647480"/>
            <a:ext cx="3214070" cy="7134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990" y="4455545"/>
            <a:ext cx="3016054" cy="813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602" y="1469398"/>
            <a:ext cx="4371975" cy="44577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：加法器，同相加法器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03" y="1374204"/>
            <a:ext cx="3383752" cy="699061"/>
          </a:xfrm>
          <a:prstGeom prst="rect">
            <a:avLst/>
          </a:prstGeom>
          <a:noFill/>
          <a:ln>
            <a:noFill/>
          </a:ln>
          <a:effectLst>
            <a:glow rad="127000">
              <a:srgbClr val="FF0000"/>
            </a:glo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386" y="2937663"/>
            <a:ext cx="5366716" cy="729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虚短虚断法</a:t>
            </a:r>
            <a:r>
              <a:rPr lang="en-US" altLang="zh-CN" dirty="0"/>
              <a:t>2</a:t>
            </a:r>
            <a:r>
              <a:rPr lang="zh-CN" altLang="en-US" dirty="0"/>
              <a:t>：加法器</a:t>
            </a:r>
            <a:r>
              <a:rPr lang="zh-CN" altLang="en-US" dirty="0" smtClean="0"/>
              <a:t>，反相</a:t>
            </a:r>
            <a:r>
              <a:rPr lang="zh-CN" altLang="en-US" dirty="0"/>
              <a:t>加法器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011" y="1825625"/>
            <a:ext cx="5378105" cy="40391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117" y="3644892"/>
            <a:ext cx="5429872" cy="10517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567528" y="1383639"/>
                <a:ext cx="1030410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528" y="1383639"/>
                <a:ext cx="1030410" cy="612027"/>
              </a:xfrm>
              <a:prstGeom prst="rect">
                <a:avLst/>
              </a:prstGeom>
              <a:blipFill rotWithShape="1">
                <a:blip r:embed="rId3"/>
                <a:stretch>
                  <a:fillRect l="-22" t="-100" r="3" b="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>
            <a:off x="1689652" y="2120866"/>
            <a:ext cx="546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679712" y="2806666"/>
            <a:ext cx="546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689652" y="3452710"/>
            <a:ext cx="546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562206" y="2434651"/>
                <a:ext cx="1035732" cy="612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06" y="2434651"/>
                <a:ext cx="1035732" cy="612027"/>
              </a:xfrm>
              <a:prstGeom prst="rect">
                <a:avLst/>
              </a:prstGeom>
              <a:blipFill rotWithShape="1">
                <a:blip r:embed="rId4"/>
                <a:stretch>
                  <a:fillRect l="-59" t="-10" r="3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718438" y="3881051"/>
                <a:ext cx="1035732" cy="613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438" y="3881051"/>
                <a:ext cx="1035732" cy="613438"/>
              </a:xfrm>
              <a:prstGeom prst="rect">
                <a:avLst/>
              </a:prstGeom>
              <a:blipFill rotWithShape="1">
                <a:blip r:embed="rId5"/>
                <a:stretch>
                  <a:fillRect l="-12" t="-92" r="17" b="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4455575" y="1513445"/>
                <a:ext cx="3490058" cy="613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575" y="1513445"/>
                <a:ext cx="3490058" cy="613438"/>
              </a:xfrm>
              <a:prstGeom prst="rect">
                <a:avLst/>
              </a:prstGeom>
              <a:blipFill rotWithShape="1">
                <a:blip r:embed="rId6"/>
                <a:stretch>
                  <a:fillRect l="-12" t="-39" r="15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/>
          <p:nvPr/>
        </p:nvCxnSpPr>
        <p:spPr>
          <a:xfrm>
            <a:off x="5005954" y="2263326"/>
            <a:ext cx="5466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5979117" y="2726877"/>
                <a:ext cx="217097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117" y="2726877"/>
                <a:ext cx="2170970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7" t="-41" r="23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775" y="0"/>
            <a:ext cx="6953250" cy="381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17" y="3894455"/>
            <a:ext cx="5114925" cy="1057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7" y="5036185"/>
            <a:ext cx="6686550" cy="1581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767" y="5174932"/>
            <a:ext cx="2286000" cy="1019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27520" y="4277360"/>
            <a:ext cx="410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</a:t>
            </a:r>
            <a:r>
              <a:rPr lang="en-US" altLang="zh-CN" sz="2800" dirty="0" err="1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Auo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en-US" altLang="zh-CN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∞</a:t>
            </a:r>
            <a:r>
              <a:rPr lang="zh-CN" altLang="en-US" sz="28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，或者足够大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7691120" y="4800580"/>
            <a:ext cx="325120" cy="7366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6382" y="75106"/>
            <a:ext cx="10338547" cy="1208868"/>
          </a:xfrm>
        </p:spPr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</a:t>
            </a:r>
            <a:r>
              <a:rPr lang="en-US" altLang="zh-CN" dirty="0" smtClean="0"/>
              <a:t>-</a:t>
            </a:r>
            <a:r>
              <a:rPr lang="zh-CN" altLang="en-US" dirty="0" smtClean="0"/>
              <a:t>直接分析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4862" y="1369185"/>
            <a:ext cx="6167964" cy="54685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823" y="3087848"/>
            <a:ext cx="1954367" cy="5608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24" y="1312179"/>
            <a:ext cx="1859699" cy="9500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051" y="563870"/>
            <a:ext cx="3634409" cy="874636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2375452" y="1510748"/>
            <a:ext cx="4353339" cy="1232452"/>
          </a:xfrm>
          <a:custGeom>
            <a:avLst/>
            <a:gdLst>
              <a:gd name="connsiteX0" fmla="*/ 0 w 4353339"/>
              <a:gd name="connsiteY0" fmla="*/ 1232452 h 1232452"/>
              <a:gd name="connsiteX1" fmla="*/ 1570383 w 4353339"/>
              <a:gd name="connsiteY1" fmla="*/ 1232452 h 1232452"/>
              <a:gd name="connsiteX2" fmla="*/ 1699591 w 4353339"/>
              <a:gd name="connsiteY2" fmla="*/ 1043609 h 1232452"/>
              <a:gd name="connsiteX3" fmla="*/ 1699591 w 4353339"/>
              <a:gd name="connsiteY3" fmla="*/ 467139 h 1232452"/>
              <a:gd name="connsiteX4" fmla="*/ 2166730 w 4353339"/>
              <a:gd name="connsiteY4" fmla="*/ 0 h 1232452"/>
              <a:gd name="connsiteX5" fmla="*/ 4353339 w 4353339"/>
              <a:gd name="connsiteY5" fmla="*/ 0 h 123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3339" h="1232452">
                <a:moveTo>
                  <a:pt x="0" y="1232452"/>
                </a:moveTo>
                <a:lnTo>
                  <a:pt x="1570383" y="1232452"/>
                </a:lnTo>
                <a:lnTo>
                  <a:pt x="1699591" y="1043609"/>
                </a:lnTo>
                <a:lnTo>
                  <a:pt x="1699591" y="467139"/>
                </a:lnTo>
                <a:lnTo>
                  <a:pt x="2166730" y="0"/>
                </a:lnTo>
                <a:lnTo>
                  <a:pt x="4353339" y="0"/>
                </a:lnTo>
              </a:path>
            </a:pathLst>
          </a:custGeom>
          <a:noFill/>
          <a:ln w="4445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051" y="1409405"/>
            <a:ext cx="4381707" cy="115150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4198" y="2703784"/>
            <a:ext cx="2114644" cy="890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用叠加原理分析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379" y="1825625"/>
            <a:ext cx="4388575" cy="38909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94" y="3634991"/>
            <a:ext cx="569014" cy="7326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212283" y="1316367"/>
                <a:ext cx="2482346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283" y="1316367"/>
                <a:ext cx="2482346" cy="969433"/>
              </a:xfrm>
              <a:prstGeom prst="rect">
                <a:avLst/>
              </a:prstGeom>
              <a:blipFill rotWithShape="1">
                <a:blip r:embed="rId3"/>
                <a:stretch>
                  <a:fillRect l="-1727" t="-1" r="-1721" b="-9649"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4453" y="1825625"/>
            <a:ext cx="4388575" cy="3890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88551" y="2586622"/>
            <a:ext cx="569014" cy="7326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352383" y="3903279"/>
                <a:ext cx="1894365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383" y="3903279"/>
                <a:ext cx="1894365" cy="656205"/>
              </a:xfrm>
              <a:prstGeom prst="rect">
                <a:avLst/>
              </a:prstGeom>
              <a:blipFill rotWithShape="1">
                <a:blip r:embed="rId4"/>
                <a:stretch>
                  <a:fillRect l="-25" t="-87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V="1">
            <a:off x="8010939" y="3690662"/>
            <a:ext cx="318052" cy="31063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9711631" y="1349905"/>
                <a:ext cx="2378215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631" y="1349905"/>
                <a:ext cx="2378215" cy="714683"/>
              </a:xfrm>
              <a:prstGeom prst="rect">
                <a:avLst/>
              </a:prstGeom>
              <a:blipFill rotWithShape="1">
                <a:blip r:embed="rId5"/>
                <a:stretch>
                  <a:fillRect l="-24" t="-74" r="3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9550568" y="3578378"/>
                <a:ext cx="2636043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568" y="3578378"/>
                <a:ext cx="2636043" cy="656205"/>
              </a:xfrm>
              <a:prstGeom prst="rect">
                <a:avLst/>
              </a:prstGeom>
              <a:blipFill rotWithShape="1">
                <a:blip r:embed="rId6"/>
                <a:stretch>
                  <a:fillRect l="-6" t="-23" r="12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9486859" y="4415738"/>
                <a:ext cx="2109663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859" y="4415738"/>
                <a:ext cx="2109663" cy="969433"/>
              </a:xfrm>
              <a:prstGeom prst="rect">
                <a:avLst/>
              </a:prstGeom>
              <a:blipFill rotWithShape="1">
                <a:blip r:embed="rId7"/>
                <a:stretch>
                  <a:fillRect l="-2045" t="-60" r="-2009" b="-9656"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300356" y="5750945"/>
                <a:ext cx="5116144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356" y="5750945"/>
                <a:ext cx="5116144" cy="969433"/>
              </a:xfrm>
              <a:prstGeom prst="rect">
                <a:avLst/>
              </a:prstGeom>
              <a:blipFill rotWithShape="1">
                <a:blip r:embed="rId8"/>
                <a:stretch>
                  <a:fillRect l="-847" t="-40" r="-830" b="-9611"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  <p:bldP spid="14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6078" y="33524"/>
            <a:ext cx="11352340" cy="1208868"/>
          </a:xfrm>
        </p:spPr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基准电压非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，叠加原理分析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399182" y="5650190"/>
            <a:ext cx="198783" cy="19878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642" y="1560444"/>
            <a:ext cx="5784302" cy="40897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736" y="5543518"/>
            <a:ext cx="983200" cy="3857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112069"/>
            <a:ext cx="569014" cy="7326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43125" y="2775465"/>
            <a:ext cx="569014" cy="7326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273543" y="4474532"/>
                <a:ext cx="2106731" cy="656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543" y="4474532"/>
                <a:ext cx="2106731" cy="656205"/>
              </a:xfrm>
              <a:prstGeom prst="rect">
                <a:avLst/>
              </a:prstGeom>
              <a:blipFill rotWithShape="1">
                <a:blip r:embed="rId4"/>
                <a:stretch>
                  <a:fillRect l="-17" t="-49" r="8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/>
          <p:nvPr/>
        </p:nvCxnSpPr>
        <p:spPr>
          <a:xfrm flipV="1">
            <a:off x="2991678" y="4112069"/>
            <a:ext cx="407504" cy="362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6540721" y="1861785"/>
                <a:ext cx="2896368" cy="1555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𝑂𝑅𝐸𝐹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21" y="1861785"/>
                <a:ext cx="2896368" cy="1555554"/>
              </a:xfrm>
              <a:prstGeom prst="rect">
                <a:avLst/>
              </a:prstGeom>
              <a:blipFill rotWithShape="1">
                <a:blip r:embed="rId5"/>
                <a:stretch>
                  <a:fillRect l="-8" t="-39" r="12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5682900" y="4036732"/>
                <a:ext cx="5468805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900" y="4036732"/>
                <a:ext cx="5468805" cy="969433"/>
              </a:xfrm>
              <a:prstGeom prst="rect">
                <a:avLst/>
              </a:prstGeom>
              <a:blipFill rotWithShape="1">
                <a:blip r:embed="rId6"/>
                <a:stretch>
                  <a:fillRect l="-783" t="-4" r="-781" b="-9647"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020787" y="5165473"/>
                <a:ext cx="7725961" cy="969433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REF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787" y="5165473"/>
                <a:ext cx="7725961" cy="969433"/>
              </a:xfrm>
              <a:prstGeom prst="rect">
                <a:avLst/>
              </a:prstGeom>
              <a:blipFill rotWithShape="1">
                <a:blip r:embed="rId7"/>
                <a:stretch>
                  <a:fillRect l="-558" t="-40" r="-552" b="-9611"/>
                </a:stretch>
              </a:blipFill>
              <a:effectLst>
                <a:outerShdw blurRad="50800" dist="50800" dir="5400000" algn="ctr" rotWithShape="0">
                  <a:srgbClr val="FF0000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：减法器存在的问题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1436" y="1668644"/>
            <a:ext cx="4167753" cy="435133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）能否实现准确的减法，取决于</a:t>
            </a:r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个电阻的匹配。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手工挑选电阻，很难做到匹配。</a:t>
            </a:r>
            <a:endParaRPr lang="en-US" altLang="zh-CN" sz="2400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）其输入电阻较小，会取用被测电路的电流。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0137" y="1511663"/>
            <a:ext cx="5261941" cy="466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：减法器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集成差动放大器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892" y="1683693"/>
            <a:ext cx="11180113" cy="4242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3.5</a:t>
            </a:r>
            <a:r>
              <a:rPr lang="zh-CN" altLang="en-US" dirty="0" smtClean="0"/>
              <a:t>：电平移位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9335" y="1510993"/>
            <a:ext cx="7608703" cy="5263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：仪表放大器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减法器存在的问题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6868" y="1660750"/>
            <a:ext cx="5261941" cy="4665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0" y="1571298"/>
            <a:ext cx="2659102" cy="46653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V="1">
            <a:off x="3193962" y="3826565"/>
            <a:ext cx="69574" cy="86470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39539" y="2256183"/>
            <a:ext cx="34403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目的是测量负载电流，但</a:t>
            </a:r>
            <a:r>
              <a:rPr lang="en-US" altLang="zh-CN" dirty="0" err="1" smtClean="0"/>
              <a:t>Rsen</a:t>
            </a:r>
            <a:r>
              <a:rPr lang="zh-CN" altLang="en-US" dirty="0" smtClean="0"/>
              <a:t>上</a:t>
            </a:r>
            <a:endParaRPr lang="en-US" altLang="zh-CN" dirty="0" smtClean="0"/>
          </a:p>
          <a:p>
            <a:r>
              <a:rPr lang="zh-CN" altLang="en-US" dirty="0" smtClean="0"/>
              <a:t>的电流包含</a:t>
            </a:r>
            <a:r>
              <a:rPr lang="en-US" altLang="zh-CN" dirty="0" err="1" smtClean="0"/>
              <a:t>iin</a:t>
            </a:r>
            <a:r>
              <a:rPr lang="zh-CN" altLang="en-US" dirty="0" smtClean="0"/>
              <a:t>，存在测量误差</a:t>
            </a:r>
            <a:endParaRPr lang="en-US" altLang="zh-CN" dirty="0" smtClean="0"/>
          </a:p>
          <a:p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2763078" y="4810539"/>
            <a:ext cx="59634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3359426" y="4691270"/>
                <a:ext cx="3420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426" y="4691270"/>
                <a:ext cx="342081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81" t="-190" r="-554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3701507" y="5741275"/>
            <a:ext cx="49298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减法器实现电流检测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：仪表放大器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初级解决方案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7644" y="1673310"/>
            <a:ext cx="5261941" cy="4665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60" y="1571298"/>
            <a:ext cx="2659102" cy="46653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207105" y="167331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最初级的仪表放大器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2608630" y="4300804"/>
                <a:ext cx="563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𝐼𝑁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=0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630" y="4300804"/>
                <a:ext cx="563296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9" t="-5483" r="-7535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962" y="2673626"/>
            <a:ext cx="1467797" cy="13467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069" y="4273827"/>
            <a:ext cx="1453412" cy="160019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4598081" y="3051313"/>
            <a:ext cx="1116919" cy="17890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4598081" y="3885087"/>
            <a:ext cx="1116919" cy="1108435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844171" y="5753835"/>
            <a:ext cx="492984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但此电路增益不好调节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：仪表放大器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177" y="1345892"/>
            <a:ext cx="6145544" cy="53636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922077" y="2484783"/>
                <a:ext cx="2975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77" y="2484783"/>
                <a:ext cx="297582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49" t="-10" r="-7825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773286" y="4192373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286" y="4192373"/>
                <a:ext cx="3029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80" t="-37" r="-7045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36604" y="3349488"/>
                <a:ext cx="1419171" cy="521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04" y="3349488"/>
                <a:ext cx="1419171" cy="521489"/>
              </a:xfrm>
              <a:prstGeom prst="rect">
                <a:avLst/>
              </a:prstGeom>
              <a:blipFill rotWithShape="1">
                <a:blip r:embed="rId4"/>
                <a:stretch>
                  <a:fillRect l="-22" t="-95" r="-1011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4657312" y="1345892"/>
                <a:ext cx="3529236" cy="521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312" y="1345892"/>
                <a:ext cx="3529236" cy="521489"/>
              </a:xfrm>
              <a:prstGeom prst="rect">
                <a:avLst/>
              </a:prstGeom>
              <a:blipFill rotWithShape="1">
                <a:blip r:embed="rId5"/>
                <a:stretch>
                  <a:fillRect l="-6" t="-63" r="-338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874356" y="5545303"/>
                <a:ext cx="3529043" cy="521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356" y="5545303"/>
                <a:ext cx="3529043" cy="521489"/>
              </a:xfrm>
              <a:prstGeom prst="rect">
                <a:avLst/>
              </a:prstGeom>
              <a:blipFill rotWithShape="1">
                <a:blip r:embed="rId6"/>
                <a:stretch>
                  <a:fillRect l="-13" t="-93" r="-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679691" y="2273084"/>
                <a:ext cx="4775859" cy="1188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91" y="2273084"/>
                <a:ext cx="4775859" cy="1188082"/>
              </a:xfrm>
              <a:prstGeom prst="rect">
                <a:avLst/>
              </a:prstGeom>
              <a:blipFill rotWithShape="1">
                <a:blip r:embed="rId7"/>
                <a:stretch>
                  <a:fillRect l="-3" t="-35" r="3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679691" y="3989415"/>
                <a:ext cx="3730445" cy="656205"/>
              </a:xfrm>
              <a:prstGeom prst="rect">
                <a:avLst/>
              </a:prstGeom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减法器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：</m:t>
                      </m:r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691" y="3989415"/>
                <a:ext cx="3730445" cy="656205"/>
              </a:xfrm>
              <a:prstGeom prst="rect">
                <a:avLst/>
              </a:prstGeom>
              <a:blipFill rotWithShape="1">
                <a:blip r:embed="rId8"/>
                <a:stretch>
                  <a:fillRect l="-1161" t="-53" r="-1142" b="-14231"/>
                </a:stretch>
              </a:blipFill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534498" y="4651384"/>
                <a:ext cx="4819303" cy="659861"/>
              </a:xfrm>
              <a:prstGeom prst="rect">
                <a:avLst/>
              </a:prstGeom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498" y="4651384"/>
                <a:ext cx="4819303" cy="659861"/>
              </a:xfrm>
              <a:prstGeom prst="rect">
                <a:avLst/>
              </a:prstGeom>
              <a:blipFill rotWithShape="1">
                <a:blip r:embed="rId9"/>
                <a:stretch>
                  <a:fillRect l="-890" t="-1" r="-883" b="-14130"/>
                </a:stretch>
              </a:blipFill>
              <a:effectLst>
                <a:outerShdw blurRad="50800" dist="50800" dir="5400000" algn="ctr" rotWithShape="0">
                  <a:schemeClr val="bg1"/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5</a:t>
            </a:r>
            <a:r>
              <a:rPr lang="zh-CN" altLang="en-US" dirty="0" smtClean="0"/>
              <a:t>：双运放仪表放大器</a:t>
            </a:r>
            <a:r>
              <a:rPr lang="en-US" altLang="zh-CN" dirty="0" smtClean="0"/>
              <a:t>.</a:t>
            </a:r>
            <a:r>
              <a:rPr lang="zh-CN" altLang="en-US" sz="2400" dirty="0" smtClean="0"/>
              <a:t>（书上有叠加原理求解）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0735" y="1392216"/>
            <a:ext cx="8603991" cy="517870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2802835" y="4860235"/>
            <a:ext cx="0" cy="8746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922077" y="5159056"/>
                <a:ext cx="238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77" y="5159056"/>
                <a:ext cx="23827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86" t="-114" r="-9881" b="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任意多边形 9"/>
          <p:cNvSpPr/>
          <p:nvPr/>
        </p:nvSpPr>
        <p:spPr>
          <a:xfrm>
            <a:off x="3210339" y="3737113"/>
            <a:ext cx="3468757" cy="1302026"/>
          </a:xfrm>
          <a:custGeom>
            <a:avLst/>
            <a:gdLst>
              <a:gd name="connsiteX0" fmla="*/ 0 w 3468757"/>
              <a:gd name="connsiteY0" fmla="*/ 874644 h 1302026"/>
              <a:gd name="connsiteX1" fmla="*/ 795131 w 3468757"/>
              <a:gd name="connsiteY1" fmla="*/ 1302026 h 1302026"/>
              <a:gd name="connsiteX2" fmla="*/ 2782957 w 3468757"/>
              <a:gd name="connsiteY2" fmla="*/ 1302026 h 1302026"/>
              <a:gd name="connsiteX3" fmla="*/ 3468757 w 3468757"/>
              <a:gd name="connsiteY3" fmla="*/ 0 h 130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8757" h="1302026">
                <a:moveTo>
                  <a:pt x="0" y="874644"/>
                </a:moveTo>
                <a:lnTo>
                  <a:pt x="795131" y="1302026"/>
                </a:lnTo>
                <a:lnTo>
                  <a:pt x="2782957" y="1302026"/>
                </a:lnTo>
                <a:lnTo>
                  <a:pt x="3468757" y="0"/>
                </a:lnTo>
              </a:path>
            </a:pathLst>
          </a:custGeom>
          <a:noFill/>
          <a:ln w="25400">
            <a:solidFill>
              <a:srgbClr val="FF0000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886819" y="4622991"/>
                <a:ext cx="243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819" y="4622991"/>
                <a:ext cx="243592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203" t="-69" r="-8502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/>
          <p:nvPr/>
        </p:nvCxnSpPr>
        <p:spPr>
          <a:xfrm>
            <a:off x="4403035" y="3637722"/>
            <a:ext cx="0" cy="75040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4144590" y="3766929"/>
                <a:ext cx="2435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590" y="3766929"/>
                <a:ext cx="243593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238" t="-39" r="-8466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4538949" y="3013236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949" y="3013236"/>
                <a:ext cx="302903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99" t="-58" r="-6926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>
            <a:off x="5286260" y="3290235"/>
            <a:ext cx="11529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5619137" y="2981856"/>
                <a:ext cx="2435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137" y="2981856"/>
                <a:ext cx="243593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9" t="-192" r="-8695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/>
          <p:cNvCxnSpPr/>
          <p:nvPr/>
        </p:nvCxnSpPr>
        <p:spPr>
          <a:xfrm>
            <a:off x="7086600" y="4388126"/>
            <a:ext cx="8534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7154153" y="4388126"/>
                <a:ext cx="2435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53" y="4388126"/>
                <a:ext cx="243593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100" t="-100" r="-8604" b="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9768145" y="2704857"/>
                <a:ext cx="1797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145" y="2704857"/>
                <a:ext cx="1797287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32" t="-142" r="-555" b="1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7633" y="5274382"/>
            <a:ext cx="5438775" cy="902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847" y="4377609"/>
            <a:ext cx="11888153" cy="12529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15" y="213360"/>
            <a:ext cx="695325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643" y="1938585"/>
            <a:ext cx="8966948" cy="39780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6——</a:t>
            </a:r>
            <a:r>
              <a:rPr lang="zh-CN" altLang="en-US" dirty="0" smtClean="0"/>
              <a:t>压流转换器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93" y="4471253"/>
            <a:ext cx="1373878" cy="6202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8" y="1344281"/>
            <a:ext cx="4061791" cy="6261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683" y="2406986"/>
            <a:ext cx="1788629" cy="6919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365" y="5980262"/>
            <a:ext cx="4871210" cy="678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7——Howland</a:t>
            </a:r>
            <a:r>
              <a:rPr lang="zh-CN" altLang="en-US" dirty="0" smtClean="0"/>
              <a:t>电流源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643" y="1633438"/>
            <a:ext cx="2400300" cy="1028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65" y="1578352"/>
            <a:ext cx="3209925" cy="1076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448" y="2746135"/>
            <a:ext cx="2200524" cy="15010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934" y="4338665"/>
            <a:ext cx="5002656" cy="1093477"/>
          </a:xfrm>
          <a:prstGeom prst="rect">
            <a:avLst/>
          </a:prstGeom>
        </p:spPr>
      </p:pic>
      <p:sp>
        <p:nvSpPr>
          <p:cNvPr id="14" name="任意多边形 13"/>
          <p:cNvSpPr/>
          <p:nvPr/>
        </p:nvSpPr>
        <p:spPr>
          <a:xfrm>
            <a:off x="6649278" y="1431235"/>
            <a:ext cx="2156792" cy="3657600"/>
          </a:xfrm>
          <a:custGeom>
            <a:avLst/>
            <a:gdLst>
              <a:gd name="connsiteX0" fmla="*/ 2156792 w 2156792"/>
              <a:gd name="connsiteY0" fmla="*/ 0 h 3657600"/>
              <a:gd name="connsiteX1" fmla="*/ 1789044 w 2156792"/>
              <a:gd name="connsiteY1" fmla="*/ 1590261 h 3657600"/>
              <a:gd name="connsiteX2" fmla="*/ 39757 w 2156792"/>
              <a:gd name="connsiteY2" fmla="*/ 3180522 h 3657600"/>
              <a:gd name="connsiteX3" fmla="*/ 0 w 2156792"/>
              <a:gd name="connsiteY3" fmla="*/ 365760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6792" h="3657600">
                <a:moveTo>
                  <a:pt x="2156792" y="0"/>
                </a:moveTo>
                <a:lnTo>
                  <a:pt x="1789044" y="1590261"/>
                </a:lnTo>
                <a:lnTo>
                  <a:pt x="39757" y="3180522"/>
                </a:lnTo>
                <a:lnTo>
                  <a:pt x="0" y="3657600"/>
                </a:ln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1099753" y="4760843"/>
            <a:ext cx="975028" cy="6712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492727" y="5569568"/>
                <a:ext cx="3942041" cy="87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727" y="5569568"/>
                <a:ext cx="3942041" cy="878189"/>
              </a:xfrm>
              <a:prstGeom prst="rect">
                <a:avLst/>
              </a:prstGeom>
              <a:blipFill rotWithShape="1">
                <a:blip r:embed="rId5"/>
                <a:stretch>
                  <a:fillRect l="-3" t="-70" r="2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8696739" y="5569568"/>
            <a:ext cx="2991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负反馈比正反馈强，整体为负反馈，虚短成立。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34" y="1759259"/>
            <a:ext cx="5181600" cy="3876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7——Howland</a:t>
            </a:r>
            <a:r>
              <a:rPr lang="zh-CN" altLang="en-US" dirty="0" smtClean="0"/>
              <a:t>电流源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6375" y="4649200"/>
            <a:ext cx="2676525" cy="942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593" y="3653130"/>
            <a:ext cx="1971675" cy="904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813" y="1629448"/>
            <a:ext cx="2618299" cy="8027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26" y="2472701"/>
            <a:ext cx="4306542" cy="11745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89" y="1708875"/>
            <a:ext cx="5181600" cy="38766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483" y="1653657"/>
            <a:ext cx="399924" cy="34393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860235" y="5794513"/>
            <a:ext cx="6788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思考：看来输出电流与</a:t>
            </a:r>
            <a:r>
              <a:rPr lang="en-US" altLang="zh-CN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R2</a:t>
            </a:r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无关，如何选择</a:t>
            </a:r>
            <a:r>
              <a:rPr lang="en-US" altLang="zh-CN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R2</a:t>
            </a:r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呢？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8——</a:t>
            </a:r>
            <a:r>
              <a:rPr lang="zh-CN" altLang="en-US" dirty="0" smtClean="0"/>
              <a:t>基于差动放大器的压流转换器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8089" y="3098585"/>
            <a:ext cx="4279416" cy="8650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4" y="1601896"/>
            <a:ext cx="6324600" cy="3829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808" y="2589076"/>
            <a:ext cx="2684395" cy="4202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507" y="3903750"/>
            <a:ext cx="1809750" cy="485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3016" y="4389525"/>
            <a:ext cx="1978715" cy="7530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475" y="4659231"/>
            <a:ext cx="4074629" cy="8482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54758" y="5807493"/>
            <a:ext cx="5599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优点，此电路可以使用集成差动放大器了。</a:t>
            </a:r>
            <a:endParaRPr lang="en-US" altLang="zh-CN" dirty="0" smtClean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分析输出电流来源，最好都来自本级运放输出脚，不要来源于前级信号源。</a:t>
            </a:r>
            <a:endParaRPr lang="zh-CN" altLang="en-US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8a——</a:t>
            </a:r>
            <a:r>
              <a:rPr lang="zh-CN" altLang="en-US" dirty="0" smtClean="0"/>
              <a:t>改进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28" y="1394973"/>
            <a:ext cx="10789967" cy="4551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5744403"/>
            <a:ext cx="3162300" cy="11334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96548" y="6082748"/>
            <a:ext cx="5794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优点：不再需要两个相等的外部电阻</a:t>
            </a:r>
            <a:r>
              <a:rPr lang="en-US" altLang="zh-CN" sz="2000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R1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8b——</a:t>
            </a:r>
            <a:r>
              <a:rPr lang="zh-CN" altLang="en-US" dirty="0" smtClean="0"/>
              <a:t>双向扩流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995" y="1337369"/>
            <a:ext cx="9622244" cy="5029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9——</a:t>
            </a:r>
            <a:r>
              <a:rPr lang="zh-CN" altLang="en-US" dirty="0" smtClean="0"/>
              <a:t>基于仪表放大器的压流转换器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4" y="1265962"/>
            <a:ext cx="7843819" cy="5592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709" y="1556728"/>
            <a:ext cx="3603213" cy="5377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515" y="2094466"/>
            <a:ext cx="4070902" cy="849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996" y="3403422"/>
            <a:ext cx="319916" cy="374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640" y="4556361"/>
            <a:ext cx="319916" cy="374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563" y="2585968"/>
            <a:ext cx="349734" cy="372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056" y="1597727"/>
            <a:ext cx="5579579" cy="43177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635" y="1838740"/>
            <a:ext cx="6044143" cy="34753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635" y="774555"/>
            <a:ext cx="5515252" cy="8231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05878" y="447261"/>
            <a:ext cx="584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回顾仪表放大器，与三输入减法器类似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10——</a:t>
            </a:r>
            <a:r>
              <a:rPr lang="zh-CN" altLang="en-US" dirty="0" smtClean="0"/>
              <a:t>积分器和微分器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61" y="1744449"/>
            <a:ext cx="10805940" cy="3912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363" y="1326460"/>
            <a:ext cx="5143500" cy="340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33" y="509794"/>
            <a:ext cx="2009775" cy="1047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284" y="1782363"/>
            <a:ext cx="5182428" cy="10832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284" y="3224740"/>
            <a:ext cx="4857958" cy="11710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负反馈理论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949961" y="5100449"/>
            <a:ext cx="10403839" cy="113779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反馈概念、正负反馈判断、负反馈方框图、（反馈分类和判断）、负反馈对放大电路性能的影响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非闭环使用</a:t>
            </a:r>
            <a:r>
              <a:rPr lang="en-US" altLang="zh-CN" dirty="0" smtClean="0"/>
              <a:t>(</a:t>
            </a:r>
            <a:r>
              <a:rPr lang="zh-CN" altLang="en-US" dirty="0" smtClean="0"/>
              <a:t>即单独使用）时，必须增加并联电阻</a:t>
            </a:r>
            <a:r>
              <a:rPr lang="en-US" altLang="zh-CN" dirty="0" smtClean="0"/>
              <a:t>R1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4590" y="1381134"/>
            <a:ext cx="8263613" cy="511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11——</a:t>
            </a:r>
            <a:r>
              <a:rPr lang="zh-CN" altLang="en-US" dirty="0" smtClean="0"/>
              <a:t>模拟乘法器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175" y="1706369"/>
            <a:ext cx="5595730" cy="31228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67" y="5100638"/>
            <a:ext cx="6257925" cy="1076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462" y="2127657"/>
            <a:ext cx="4631634" cy="174458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529" y="4472154"/>
            <a:ext cx="4381500" cy="857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195" y="827564"/>
            <a:ext cx="10608987" cy="491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11——</a:t>
            </a:r>
            <a:r>
              <a:rPr lang="zh-CN" altLang="en-US" dirty="0" smtClean="0"/>
              <a:t>模拟乘法器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996" y="1705689"/>
            <a:ext cx="6711812" cy="45912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013" y="2865782"/>
            <a:ext cx="367665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364" y="1597892"/>
            <a:ext cx="3502300" cy="6940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808" y="4708042"/>
            <a:ext cx="4305300" cy="1419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341" y="6246864"/>
            <a:ext cx="4679467" cy="339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11——</a:t>
            </a:r>
            <a:r>
              <a:rPr lang="zh-CN" altLang="en-US" dirty="0" smtClean="0"/>
              <a:t>模拟乘法器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9025" y="1479634"/>
            <a:ext cx="2866197" cy="11880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1" y="1672673"/>
            <a:ext cx="6267450" cy="4248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98" y="3193393"/>
            <a:ext cx="2686050" cy="981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123" y="4501598"/>
            <a:ext cx="3048000" cy="14192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68" y="5881688"/>
            <a:ext cx="2714625" cy="590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12——</a:t>
            </a:r>
            <a:r>
              <a:rPr lang="zh-CN" altLang="en-US" dirty="0" smtClean="0"/>
              <a:t>光电放大器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048" y="1638797"/>
            <a:ext cx="7158866" cy="47249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58000" y="1638797"/>
            <a:ext cx="47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1)</a:t>
            </a:r>
            <a:r>
              <a:rPr lang="zh-CN" altLang="en-US" dirty="0" smtClean="0"/>
              <a:t>该电路为负反馈，正负反馈判断实例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讲过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899444" y="2068726"/>
            <a:ext cx="47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2)u+</a:t>
            </a:r>
            <a:r>
              <a:rPr lang="zh-CN" altLang="en-US" dirty="0" smtClean="0"/>
              <a:t>恒等于</a:t>
            </a:r>
            <a:r>
              <a:rPr lang="en-US" altLang="zh-CN" dirty="0" smtClean="0"/>
              <a:t>2.5V</a:t>
            </a:r>
            <a:r>
              <a:rPr lang="zh-CN" altLang="en-US" dirty="0" smtClean="0"/>
              <a:t>，以下分析见图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376945" y="4681087"/>
            <a:ext cx="126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u+==2.5V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36578" y="3816628"/>
            <a:ext cx="126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u-==2.5V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604052" y="3702579"/>
            <a:ext cx="0" cy="7799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947054" y="4669376"/>
            <a:ext cx="14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iD</a:t>
            </a:r>
            <a:r>
              <a:rPr lang="en-US" altLang="zh-CN" dirty="0" smtClean="0">
                <a:solidFill>
                  <a:srgbClr val="FF0000"/>
                </a:solidFill>
              </a:rPr>
              <a:t>==2.5mA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1892" y="1638797"/>
            <a:ext cx="1429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uG</a:t>
            </a:r>
            <a:r>
              <a:rPr lang="en-US" altLang="zh-CN" dirty="0" smtClean="0">
                <a:solidFill>
                  <a:srgbClr val="FF0000"/>
                </a:solidFill>
              </a:rPr>
              <a:t>==2V</a:t>
            </a:r>
            <a:r>
              <a:rPr lang="zh-CN" altLang="en-US" dirty="0" smtClean="0">
                <a:solidFill>
                  <a:srgbClr val="FF0000"/>
                </a:solidFill>
              </a:rPr>
              <a:t>左右，取决于晶体管特性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7732644" y="2782957"/>
                <a:ext cx="32202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𝑂𝑈𝑇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644" y="2782957"/>
                <a:ext cx="322027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" t="-84" r="14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8795241" y="3354963"/>
                <a:ext cx="2070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5241" y="3354963"/>
                <a:ext cx="2070823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4" t="-56" r="28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箭头连接符 24"/>
          <p:cNvCxnSpPr/>
          <p:nvPr/>
        </p:nvCxnSpPr>
        <p:spPr>
          <a:xfrm flipH="1">
            <a:off x="4272481" y="2556365"/>
            <a:ext cx="89549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4625066" y="2187033"/>
                <a:ext cx="4420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066" y="2187033"/>
                <a:ext cx="44204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2" t="-25" r="101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8826184" y="3918616"/>
                <a:ext cx="20770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184" y="3918616"/>
                <a:ext cx="2077043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5" t="-7" r="13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6834838" y="4770878"/>
            <a:ext cx="47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：光照增强时，输出电压如何变？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6834837" y="5161475"/>
            <a:ext cx="476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</a:t>
            </a:r>
            <a:r>
              <a:rPr lang="zh-CN" altLang="en-US" dirty="0" smtClean="0"/>
              <a:t>端电阻由</a:t>
            </a:r>
            <a:r>
              <a:rPr lang="en-US" altLang="zh-CN" dirty="0" smtClean="0"/>
              <a:t>1k</a:t>
            </a:r>
            <a:r>
              <a:rPr lang="zh-CN" altLang="en-US" dirty="0" smtClean="0"/>
              <a:t>变为</a:t>
            </a:r>
            <a:r>
              <a:rPr lang="en-US" altLang="zh-CN" dirty="0" smtClean="0"/>
              <a:t>2k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</a:t>
            </a:r>
            <a:r>
              <a:rPr lang="zh-CN" altLang="en-US" dirty="0" smtClean="0"/>
              <a:t>端对地电位变大？还是变小？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834836" y="5819448"/>
            <a:ext cx="476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：更换晶体管，如何保证静态输出</a:t>
            </a:r>
            <a:r>
              <a:rPr lang="en-US" altLang="zh-CN" dirty="0" smtClean="0"/>
              <a:t>2V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  <p:bldP spid="20" grpId="0"/>
      <p:bldP spid="21" grpId="0"/>
      <p:bldP spid="22" grpId="0"/>
      <p:bldP spid="23" grpId="0"/>
      <p:bldP spid="26" grpId="0"/>
      <p:bldP spid="27" grpId="0"/>
      <p:bldP spid="28" grpId="0"/>
      <p:bldP spid="29" grpId="0"/>
      <p:bldP spid="3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重温</a:t>
            </a:r>
            <a:r>
              <a:rPr lang="en-US" altLang="zh-CN" dirty="0" smtClean="0"/>
              <a:t>JFET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uG</a:t>
            </a:r>
            <a:r>
              <a:rPr lang="zh-CN" altLang="en-US" dirty="0" smtClean="0"/>
              <a:t>为什么是</a:t>
            </a:r>
            <a:r>
              <a:rPr lang="en-US" altLang="zh-CN" dirty="0" smtClean="0"/>
              <a:t>2V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044" y="1553887"/>
            <a:ext cx="5363783" cy="399052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495069" y="3340698"/>
            <a:ext cx="854015" cy="380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2.5V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34020" y="2954335"/>
            <a:ext cx="854015" cy="380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2.0V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806242" y="1825625"/>
            <a:ext cx="4571230" cy="4187437"/>
            <a:chOff x="6806242" y="1825625"/>
            <a:chExt cx="4571230" cy="4187437"/>
          </a:xfrm>
        </p:grpSpPr>
        <p:cxnSp>
          <p:nvCxnSpPr>
            <p:cNvPr id="7" name="直接箭头连接符 6"/>
            <p:cNvCxnSpPr/>
            <p:nvPr/>
          </p:nvCxnSpPr>
          <p:spPr>
            <a:xfrm flipV="1">
              <a:off x="9963509" y="1825625"/>
              <a:ext cx="0" cy="37901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6806242" y="5615796"/>
              <a:ext cx="370073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/>
          </p:nvSpPr>
          <p:spPr>
            <a:xfrm>
              <a:off x="7384211" y="3010618"/>
              <a:ext cx="2579298" cy="2587925"/>
            </a:xfrm>
            <a:custGeom>
              <a:avLst/>
              <a:gdLst>
                <a:gd name="connsiteX0" fmla="*/ 0 w 2579298"/>
                <a:gd name="connsiteY0" fmla="*/ 2104845 h 2104845"/>
                <a:gd name="connsiteX1" fmla="*/ 1362974 w 2579298"/>
                <a:gd name="connsiteY1" fmla="*/ 1639019 h 2104845"/>
                <a:gd name="connsiteX2" fmla="*/ 2372264 w 2579298"/>
                <a:gd name="connsiteY2" fmla="*/ 396815 h 2104845"/>
                <a:gd name="connsiteX3" fmla="*/ 2579298 w 2579298"/>
                <a:gd name="connsiteY3" fmla="*/ 0 h 2104845"/>
                <a:gd name="connsiteX0-1" fmla="*/ 0 w 2579300"/>
                <a:gd name="connsiteY0-2" fmla="*/ 2104845 h 2104845"/>
                <a:gd name="connsiteX1-3" fmla="*/ 1190446 w 2579300"/>
                <a:gd name="connsiteY1-4" fmla="*/ 1751163 h 2104845"/>
                <a:gd name="connsiteX2-5" fmla="*/ 2372264 w 2579300"/>
                <a:gd name="connsiteY2-6" fmla="*/ 396815 h 2104845"/>
                <a:gd name="connsiteX3-7" fmla="*/ 2579298 w 2579300"/>
                <a:gd name="connsiteY3-8" fmla="*/ 0 h 2104845"/>
                <a:gd name="connsiteX0-9" fmla="*/ 0 w 2579298"/>
                <a:gd name="connsiteY0-10" fmla="*/ 2104845 h 2104845"/>
                <a:gd name="connsiteX1-11" fmla="*/ 1190446 w 2579298"/>
                <a:gd name="connsiteY1-12" fmla="*/ 1751163 h 2104845"/>
                <a:gd name="connsiteX2-13" fmla="*/ 2268747 w 2579298"/>
                <a:gd name="connsiteY2-14" fmla="*/ 189781 h 2104845"/>
                <a:gd name="connsiteX3-15" fmla="*/ 2579298 w 2579298"/>
                <a:gd name="connsiteY3-16" fmla="*/ 0 h 2104845"/>
                <a:gd name="connsiteX0-17" fmla="*/ 0 w 2579298"/>
                <a:gd name="connsiteY0-18" fmla="*/ 2881223 h 2881223"/>
                <a:gd name="connsiteX1-19" fmla="*/ 1190446 w 2579298"/>
                <a:gd name="connsiteY1-20" fmla="*/ 2527541 h 2881223"/>
                <a:gd name="connsiteX2-21" fmla="*/ 2268747 w 2579298"/>
                <a:gd name="connsiteY2-22" fmla="*/ 966159 h 2881223"/>
                <a:gd name="connsiteX3-23" fmla="*/ 2579298 w 2579298"/>
                <a:gd name="connsiteY3-24" fmla="*/ 0 h 2881223"/>
                <a:gd name="connsiteX0-25" fmla="*/ 0 w 2579298"/>
                <a:gd name="connsiteY0-26" fmla="*/ 2881223 h 2881223"/>
                <a:gd name="connsiteX1-27" fmla="*/ 1190446 w 2579298"/>
                <a:gd name="connsiteY1-28" fmla="*/ 2527541 h 2881223"/>
                <a:gd name="connsiteX2-29" fmla="*/ 2579298 w 2579298"/>
                <a:gd name="connsiteY2-30" fmla="*/ 0 h 2881223"/>
                <a:gd name="connsiteX0-31" fmla="*/ 0 w 2579298"/>
                <a:gd name="connsiteY0-32" fmla="*/ 2881223 h 2881223"/>
                <a:gd name="connsiteX1-33" fmla="*/ 1639020 w 2579298"/>
                <a:gd name="connsiteY1-34" fmla="*/ 2018582 h 2881223"/>
                <a:gd name="connsiteX2-35" fmla="*/ 2579298 w 2579298"/>
                <a:gd name="connsiteY2-36" fmla="*/ 0 h 2881223"/>
                <a:gd name="connsiteX0-37" fmla="*/ 0 w 2579298"/>
                <a:gd name="connsiteY0-38" fmla="*/ 2587925 h 2587925"/>
                <a:gd name="connsiteX1-39" fmla="*/ 1639020 w 2579298"/>
                <a:gd name="connsiteY1-40" fmla="*/ 1725284 h 2587925"/>
                <a:gd name="connsiteX2-41" fmla="*/ 2579298 w 2579298"/>
                <a:gd name="connsiteY2-42" fmla="*/ 0 h 2587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79298" h="2587925">
                  <a:moveTo>
                    <a:pt x="0" y="2587925"/>
                  </a:moveTo>
                  <a:cubicBezTo>
                    <a:pt x="483798" y="2497348"/>
                    <a:pt x="1209137" y="2156605"/>
                    <a:pt x="1639020" y="1725284"/>
                  </a:cubicBezTo>
                  <a:cubicBezTo>
                    <a:pt x="2068903" y="1293963"/>
                    <a:pt x="2289954" y="526571"/>
                    <a:pt x="2579298" y="0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971367" y="5235784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uGS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963509" y="2013849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iD</a:t>
              </a:r>
              <a:endParaRPr lang="zh-CN" altLang="en-US" dirty="0"/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8837762" y="4425351"/>
              <a:ext cx="113360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9963508" y="4235345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2.5mA</a:t>
              </a:r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721201" y="5623972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0V</a:t>
              </a:r>
              <a:endParaRPr lang="zh-CN" altLang="en-US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167782" y="5633050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-1.8V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837762" y="5623972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-0.5V</a:t>
              </a:r>
              <a:endParaRPr lang="zh-CN" altLang="en-US" dirty="0"/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9264770" y="4425351"/>
              <a:ext cx="0" cy="11904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任意多边形 23"/>
            <p:cNvSpPr/>
            <p:nvPr/>
          </p:nvSpPr>
          <p:spPr>
            <a:xfrm>
              <a:off x="7167782" y="2087592"/>
              <a:ext cx="2787869" cy="3510951"/>
            </a:xfrm>
            <a:custGeom>
              <a:avLst/>
              <a:gdLst>
                <a:gd name="connsiteX0" fmla="*/ 0 w 2579298"/>
                <a:gd name="connsiteY0" fmla="*/ 2104845 h 2104845"/>
                <a:gd name="connsiteX1" fmla="*/ 1362974 w 2579298"/>
                <a:gd name="connsiteY1" fmla="*/ 1639019 h 2104845"/>
                <a:gd name="connsiteX2" fmla="*/ 2372264 w 2579298"/>
                <a:gd name="connsiteY2" fmla="*/ 396815 h 2104845"/>
                <a:gd name="connsiteX3" fmla="*/ 2579298 w 2579298"/>
                <a:gd name="connsiteY3" fmla="*/ 0 h 2104845"/>
                <a:gd name="connsiteX0-1" fmla="*/ 0 w 2579300"/>
                <a:gd name="connsiteY0-2" fmla="*/ 2104845 h 2104845"/>
                <a:gd name="connsiteX1-3" fmla="*/ 1190446 w 2579300"/>
                <a:gd name="connsiteY1-4" fmla="*/ 1751163 h 2104845"/>
                <a:gd name="connsiteX2-5" fmla="*/ 2372264 w 2579300"/>
                <a:gd name="connsiteY2-6" fmla="*/ 396815 h 2104845"/>
                <a:gd name="connsiteX3-7" fmla="*/ 2579298 w 2579300"/>
                <a:gd name="connsiteY3-8" fmla="*/ 0 h 2104845"/>
                <a:gd name="connsiteX0-9" fmla="*/ 0 w 2579298"/>
                <a:gd name="connsiteY0-10" fmla="*/ 2104845 h 2104845"/>
                <a:gd name="connsiteX1-11" fmla="*/ 1190446 w 2579298"/>
                <a:gd name="connsiteY1-12" fmla="*/ 1751163 h 2104845"/>
                <a:gd name="connsiteX2-13" fmla="*/ 2268747 w 2579298"/>
                <a:gd name="connsiteY2-14" fmla="*/ 189781 h 2104845"/>
                <a:gd name="connsiteX3-15" fmla="*/ 2579298 w 2579298"/>
                <a:gd name="connsiteY3-16" fmla="*/ 0 h 2104845"/>
                <a:gd name="connsiteX0-17" fmla="*/ 0 w 2579298"/>
                <a:gd name="connsiteY0-18" fmla="*/ 2881223 h 2881223"/>
                <a:gd name="connsiteX1-19" fmla="*/ 1190446 w 2579298"/>
                <a:gd name="connsiteY1-20" fmla="*/ 2527541 h 2881223"/>
                <a:gd name="connsiteX2-21" fmla="*/ 2268747 w 2579298"/>
                <a:gd name="connsiteY2-22" fmla="*/ 966159 h 2881223"/>
                <a:gd name="connsiteX3-23" fmla="*/ 2579298 w 2579298"/>
                <a:gd name="connsiteY3-24" fmla="*/ 0 h 2881223"/>
                <a:gd name="connsiteX0-25" fmla="*/ 0 w 2579298"/>
                <a:gd name="connsiteY0-26" fmla="*/ 2881223 h 2881223"/>
                <a:gd name="connsiteX1-27" fmla="*/ 1190446 w 2579298"/>
                <a:gd name="connsiteY1-28" fmla="*/ 2527541 h 2881223"/>
                <a:gd name="connsiteX2-29" fmla="*/ 2579298 w 2579298"/>
                <a:gd name="connsiteY2-30" fmla="*/ 0 h 2881223"/>
                <a:gd name="connsiteX0-31" fmla="*/ 0 w 2579298"/>
                <a:gd name="connsiteY0-32" fmla="*/ 2881223 h 2881223"/>
                <a:gd name="connsiteX1-33" fmla="*/ 1639020 w 2579298"/>
                <a:gd name="connsiteY1-34" fmla="*/ 2018582 h 2881223"/>
                <a:gd name="connsiteX2-35" fmla="*/ 2579298 w 2579298"/>
                <a:gd name="connsiteY2-36" fmla="*/ 0 h 2881223"/>
                <a:gd name="connsiteX0-37" fmla="*/ 0 w 2579298"/>
                <a:gd name="connsiteY0-38" fmla="*/ 2587925 h 2587925"/>
                <a:gd name="connsiteX1-39" fmla="*/ 1639020 w 2579298"/>
                <a:gd name="connsiteY1-40" fmla="*/ 1725284 h 2587925"/>
                <a:gd name="connsiteX2-41" fmla="*/ 2579298 w 2579298"/>
                <a:gd name="connsiteY2-42" fmla="*/ 0 h 2587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79298" h="2587925">
                  <a:moveTo>
                    <a:pt x="0" y="2587925"/>
                  </a:moveTo>
                  <a:cubicBezTo>
                    <a:pt x="483798" y="2497348"/>
                    <a:pt x="1209137" y="2156605"/>
                    <a:pt x="1639020" y="1725284"/>
                  </a:cubicBezTo>
                  <a:cubicBezTo>
                    <a:pt x="2068903" y="1293963"/>
                    <a:pt x="2289954" y="526571"/>
                    <a:pt x="2579298" y="0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204279" y="3448221"/>
              <a:ext cx="1173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本晶体管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443058" y="2624033"/>
              <a:ext cx="1658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换一个晶体管</a:t>
              </a:r>
              <a:endParaRPr lang="zh-CN" altLang="en-US" dirty="0"/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8419381" y="3010618"/>
              <a:ext cx="845389" cy="710092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9506309" y="3720710"/>
              <a:ext cx="793632" cy="333705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68" y="461000"/>
            <a:ext cx="11717063" cy="593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电流检测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51" y="1975449"/>
            <a:ext cx="11401979" cy="3365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13——</a:t>
            </a:r>
            <a:r>
              <a:rPr lang="zh-CN" altLang="en-US" dirty="0" smtClean="0"/>
              <a:t>仪表放大器实现电流检测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281" y="1620044"/>
            <a:ext cx="6477000" cy="4762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315201" y="1764102"/>
                <a:ext cx="27677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1" y="1764102"/>
                <a:ext cx="2767745" cy="430887"/>
              </a:xfrm>
              <a:prstGeom prst="rect">
                <a:avLst/>
              </a:prstGeom>
              <a:blipFill rotWithShape="1">
                <a:blip r:embed="rId2"/>
                <a:stretch>
                  <a:fillRect t="-17" r="-214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7880772" y="2380891"/>
                <a:ext cx="28598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772" y="2380891"/>
                <a:ext cx="2859822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5" t="-53" r="7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368292" y="3549760"/>
                <a:ext cx="2661562" cy="903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292" y="3549760"/>
                <a:ext cx="2661562" cy="903068"/>
              </a:xfrm>
              <a:prstGeom prst="rect">
                <a:avLst/>
              </a:prstGeom>
              <a:blipFill rotWithShape="1">
                <a:blip r:embed="rId4"/>
                <a:stretch>
                  <a:fillRect l="-15" t="-12" r="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7686136" y="4839419"/>
            <a:ext cx="3536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缺点：输入脚不能承载高电压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反馈概念引入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反馈定义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正反馈和负反馈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生活中的反馈举例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560" y="233008"/>
            <a:ext cx="11496376" cy="48840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5993" y="4330460"/>
            <a:ext cx="491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</a:t>
            </a:r>
            <a:r>
              <a:rPr lang="en-US" altLang="zh-CN" dirty="0" smtClean="0"/>
              <a:t>VF2</a:t>
            </a:r>
            <a:r>
              <a:rPr lang="zh-CN" altLang="en-US" dirty="0" smtClean="0"/>
              <a:t>波形，求输入电流直流量、频率、幅度。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1056100" y="4960188"/>
                <a:ext cx="3770006" cy="903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𝑠𝑒𝑛𝑠𝑒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m:rPr>
                              <m:sty m:val="p"/>
                            </m:rPr>
                            <a:rPr lang="el-GR" altLang="zh-CN" sz="2800" b="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0" y="4960188"/>
                <a:ext cx="3770006" cy="903068"/>
              </a:xfrm>
              <a:prstGeom prst="rect">
                <a:avLst/>
              </a:prstGeom>
              <a:blipFill rotWithShape="1">
                <a:blip r:embed="rId2"/>
                <a:stretch>
                  <a:fillRect l="-3" t="-22" r="3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14——</a:t>
            </a:r>
            <a:r>
              <a:rPr lang="zh-CN" altLang="en-US" dirty="0" smtClean="0"/>
              <a:t>差动放大器实现电流检测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34" y="1291100"/>
            <a:ext cx="11225399" cy="54203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398857" y="4791973"/>
                <a:ext cx="523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57" y="4791973"/>
                <a:ext cx="52322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88" t="-95" r="-3435" b="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398857" y="3170300"/>
                <a:ext cx="523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857" y="3170300"/>
                <a:ext cx="523220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88" t="-137" r="-3435" b="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任意多边形 7"/>
          <p:cNvSpPr/>
          <p:nvPr/>
        </p:nvSpPr>
        <p:spPr>
          <a:xfrm>
            <a:off x="2845818" y="3537719"/>
            <a:ext cx="1061049" cy="353683"/>
          </a:xfrm>
          <a:custGeom>
            <a:avLst/>
            <a:gdLst>
              <a:gd name="connsiteX0" fmla="*/ 0 w 1061049"/>
              <a:gd name="connsiteY0" fmla="*/ 17253 h 353683"/>
              <a:gd name="connsiteX1" fmla="*/ 69012 w 1061049"/>
              <a:gd name="connsiteY1" fmla="*/ 138023 h 353683"/>
              <a:gd name="connsiteX2" fmla="*/ 103517 w 1061049"/>
              <a:gd name="connsiteY2" fmla="*/ 163902 h 353683"/>
              <a:gd name="connsiteX3" fmla="*/ 155276 w 1061049"/>
              <a:gd name="connsiteY3" fmla="*/ 215661 h 353683"/>
              <a:gd name="connsiteX4" fmla="*/ 189782 w 1061049"/>
              <a:gd name="connsiteY4" fmla="*/ 232914 h 353683"/>
              <a:gd name="connsiteX5" fmla="*/ 267419 w 1061049"/>
              <a:gd name="connsiteY5" fmla="*/ 301925 h 353683"/>
              <a:gd name="connsiteX6" fmla="*/ 310551 w 1061049"/>
              <a:gd name="connsiteY6" fmla="*/ 310551 h 353683"/>
              <a:gd name="connsiteX7" fmla="*/ 345057 w 1061049"/>
              <a:gd name="connsiteY7" fmla="*/ 319178 h 353683"/>
              <a:gd name="connsiteX8" fmla="*/ 405442 w 1061049"/>
              <a:gd name="connsiteY8" fmla="*/ 336431 h 353683"/>
              <a:gd name="connsiteX9" fmla="*/ 491706 w 1061049"/>
              <a:gd name="connsiteY9" fmla="*/ 353683 h 353683"/>
              <a:gd name="connsiteX10" fmla="*/ 543465 w 1061049"/>
              <a:gd name="connsiteY10" fmla="*/ 345057 h 353683"/>
              <a:gd name="connsiteX11" fmla="*/ 698740 w 1061049"/>
              <a:gd name="connsiteY11" fmla="*/ 336431 h 353683"/>
              <a:gd name="connsiteX12" fmla="*/ 733246 w 1061049"/>
              <a:gd name="connsiteY12" fmla="*/ 319178 h 353683"/>
              <a:gd name="connsiteX13" fmla="*/ 810883 w 1061049"/>
              <a:gd name="connsiteY13" fmla="*/ 276046 h 353683"/>
              <a:gd name="connsiteX14" fmla="*/ 836763 w 1061049"/>
              <a:gd name="connsiteY14" fmla="*/ 258793 h 353683"/>
              <a:gd name="connsiteX15" fmla="*/ 888521 w 1061049"/>
              <a:gd name="connsiteY15" fmla="*/ 215661 h 353683"/>
              <a:gd name="connsiteX16" fmla="*/ 905774 w 1061049"/>
              <a:gd name="connsiteY16" fmla="*/ 181155 h 353683"/>
              <a:gd name="connsiteX17" fmla="*/ 948906 w 1061049"/>
              <a:gd name="connsiteY17" fmla="*/ 129397 h 353683"/>
              <a:gd name="connsiteX18" fmla="*/ 1026544 w 1061049"/>
              <a:gd name="connsiteY18" fmla="*/ 69012 h 353683"/>
              <a:gd name="connsiteX19" fmla="*/ 1035170 w 1061049"/>
              <a:gd name="connsiteY19" fmla="*/ 43133 h 353683"/>
              <a:gd name="connsiteX20" fmla="*/ 1052423 w 1061049"/>
              <a:gd name="connsiteY20" fmla="*/ 17253 h 353683"/>
              <a:gd name="connsiteX21" fmla="*/ 1061049 w 1061049"/>
              <a:gd name="connsiteY21" fmla="*/ 0 h 35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61049" h="353683">
                <a:moveTo>
                  <a:pt x="0" y="17253"/>
                </a:moveTo>
                <a:cubicBezTo>
                  <a:pt x="15898" y="49049"/>
                  <a:pt x="38898" y="107909"/>
                  <a:pt x="69012" y="138023"/>
                </a:cubicBezTo>
                <a:cubicBezTo>
                  <a:pt x="79178" y="148189"/>
                  <a:pt x="92015" y="155276"/>
                  <a:pt x="103517" y="163902"/>
                </a:cubicBezTo>
                <a:cubicBezTo>
                  <a:pt x="124336" y="195132"/>
                  <a:pt x="118589" y="192732"/>
                  <a:pt x="155276" y="215661"/>
                </a:cubicBezTo>
                <a:cubicBezTo>
                  <a:pt x="166181" y="222477"/>
                  <a:pt x="179740" y="224881"/>
                  <a:pt x="189782" y="232914"/>
                </a:cubicBezTo>
                <a:cubicBezTo>
                  <a:pt x="202090" y="242761"/>
                  <a:pt x="241117" y="292062"/>
                  <a:pt x="267419" y="301925"/>
                </a:cubicBezTo>
                <a:cubicBezTo>
                  <a:pt x="281147" y="307073"/>
                  <a:pt x="296238" y="307370"/>
                  <a:pt x="310551" y="310551"/>
                </a:cubicBezTo>
                <a:cubicBezTo>
                  <a:pt x="322125" y="313123"/>
                  <a:pt x="333657" y="315921"/>
                  <a:pt x="345057" y="319178"/>
                </a:cubicBezTo>
                <a:cubicBezTo>
                  <a:pt x="390304" y="332106"/>
                  <a:pt x="351527" y="324878"/>
                  <a:pt x="405442" y="336431"/>
                </a:cubicBezTo>
                <a:cubicBezTo>
                  <a:pt x="434115" y="342575"/>
                  <a:pt x="491706" y="353683"/>
                  <a:pt x="491706" y="353683"/>
                </a:cubicBezTo>
                <a:cubicBezTo>
                  <a:pt x="508959" y="350808"/>
                  <a:pt x="526034" y="346509"/>
                  <a:pt x="543465" y="345057"/>
                </a:cubicBezTo>
                <a:cubicBezTo>
                  <a:pt x="595124" y="340752"/>
                  <a:pt x="647377" y="343435"/>
                  <a:pt x="698740" y="336431"/>
                </a:cubicBezTo>
                <a:cubicBezTo>
                  <a:pt x="711482" y="334694"/>
                  <a:pt x="721426" y="324244"/>
                  <a:pt x="733246" y="319178"/>
                </a:cubicBezTo>
                <a:cubicBezTo>
                  <a:pt x="797015" y="291848"/>
                  <a:pt x="710014" y="343291"/>
                  <a:pt x="810883" y="276046"/>
                </a:cubicBezTo>
                <a:cubicBezTo>
                  <a:pt x="819510" y="270295"/>
                  <a:pt x="829432" y="266124"/>
                  <a:pt x="836763" y="258793"/>
                </a:cubicBezTo>
                <a:cubicBezTo>
                  <a:pt x="869973" y="225583"/>
                  <a:pt x="852491" y="239681"/>
                  <a:pt x="888521" y="215661"/>
                </a:cubicBezTo>
                <a:cubicBezTo>
                  <a:pt x="894272" y="204159"/>
                  <a:pt x="899394" y="192320"/>
                  <a:pt x="905774" y="181155"/>
                </a:cubicBezTo>
                <a:cubicBezTo>
                  <a:pt x="917166" y="161219"/>
                  <a:pt x="930555" y="143670"/>
                  <a:pt x="948906" y="129397"/>
                </a:cubicBezTo>
                <a:cubicBezTo>
                  <a:pt x="1041770" y="57170"/>
                  <a:pt x="967791" y="127765"/>
                  <a:pt x="1026544" y="69012"/>
                </a:cubicBezTo>
                <a:cubicBezTo>
                  <a:pt x="1029419" y="60386"/>
                  <a:pt x="1031104" y="51266"/>
                  <a:pt x="1035170" y="43133"/>
                </a:cubicBezTo>
                <a:cubicBezTo>
                  <a:pt x="1039807" y="33860"/>
                  <a:pt x="1047089" y="26143"/>
                  <a:pt x="1052423" y="17253"/>
                </a:cubicBezTo>
                <a:cubicBezTo>
                  <a:pt x="1055731" y="11739"/>
                  <a:pt x="1058174" y="5751"/>
                  <a:pt x="1061049" y="0"/>
                </a:cubicBezTo>
              </a:path>
            </a:pathLst>
          </a:cu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732917" y="2893301"/>
                <a:ext cx="2284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917" y="2893301"/>
                <a:ext cx="2284793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" t="-87" r="-3304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9424672" y="4445963"/>
                <a:ext cx="2638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672" y="4445963"/>
                <a:ext cx="2638928" cy="276999"/>
              </a:xfrm>
              <a:prstGeom prst="rect">
                <a:avLst/>
              </a:prstGeom>
              <a:blipFill rotWithShape="1">
                <a:blip r:embed="rId5"/>
                <a:stretch>
                  <a:fillRect t="-118" r="-5515" b="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2660467" y="5918401"/>
                <a:ext cx="2018309" cy="519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467" y="5918401"/>
                <a:ext cx="2018309" cy="519694"/>
              </a:xfrm>
              <a:prstGeom prst="rect">
                <a:avLst/>
              </a:prstGeom>
              <a:blipFill rotWithShape="1">
                <a:blip r:embed="rId6"/>
                <a:stretch>
                  <a:fillRect l="-22" t="-39" r="-90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8702519" y="5871811"/>
                <a:ext cx="2716641" cy="613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𝑂𝑈𝑇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519" y="5871811"/>
                <a:ext cx="2716641" cy="613822"/>
              </a:xfrm>
              <a:prstGeom prst="rect">
                <a:avLst/>
              </a:prstGeom>
              <a:blipFill rotWithShape="1">
                <a:blip r:embed="rId7"/>
                <a:stretch>
                  <a:fillRect l="-18" t="-98" r="22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1461395" y="4514268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高压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69899" y="5067311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低压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00888" y="3877755"/>
            <a:ext cx="119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低压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06002" y="1457000"/>
            <a:ext cx="314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减法器可以承载高压，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仪表放大器不能承载高压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14.5——</a:t>
            </a:r>
            <a:r>
              <a:rPr lang="zh-CN" altLang="en-US" dirty="0" smtClean="0"/>
              <a:t>高共模电压电流检测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45" y="1583522"/>
            <a:ext cx="8185884" cy="48355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31525" y="1751162"/>
            <a:ext cx="30710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AD628</a:t>
            </a:r>
            <a:r>
              <a:rPr lang="zh-CN" altLang="en-US" dirty="0" smtClean="0"/>
              <a:t>实现了高电压输入时的差分电压检测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r>
              <a:rPr lang="en-US" altLang="zh-CN" dirty="0" smtClean="0"/>
              <a:t>120V-119V=1V</a:t>
            </a:r>
            <a:endParaRPr lang="en-US" altLang="zh-CN" dirty="0" smtClean="0"/>
          </a:p>
          <a:p>
            <a:r>
              <a:rPr lang="zh-CN" altLang="en-US" dirty="0" smtClean="0"/>
              <a:t>但它的基本思想是，先衰减</a:t>
            </a:r>
            <a:r>
              <a:rPr lang="en-US" altLang="zh-CN" dirty="0" smtClean="0"/>
              <a:t>0.1</a:t>
            </a:r>
            <a:r>
              <a:rPr lang="zh-CN" altLang="en-US" dirty="0" smtClean="0"/>
              <a:t>倍，再实施放大</a:t>
            </a:r>
            <a:r>
              <a:rPr lang="en-US" altLang="zh-CN" dirty="0" smtClean="0"/>
              <a:t>G2</a:t>
            </a:r>
            <a:r>
              <a:rPr lang="zh-CN" altLang="en-US" dirty="0" smtClean="0"/>
              <a:t>倍。</a:t>
            </a:r>
            <a:endParaRPr lang="en-US" altLang="zh-CN" dirty="0" smtClean="0"/>
          </a:p>
          <a:p>
            <a:r>
              <a:rPr lang="zh-CN" altLang="en-US" dirty="0" smtClean="0"/>
              <a:t>此方法会引起信噪比下降。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AD629</a:t>
            </a:r>
            <a:r>
              <a:rPr lang="zh-CN" altLang="en-US" dirty="0" smtClean="0"/>
              <a:t>，既能承载高电压，又能实现</a:t>
            </a:r>
            <a:r>
              <a:rPr lang="en-US" altLang="zh-CN" dirty="0" smtClean="0"/>
              <a:t>1:1</a:t>
            </a:r>
            <a:r>
              <a:rPr lang="zh-CN" altLang="en-US" dirty="0" smtClean="0"/>
              <a:t>减法。保持了信噪比。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35" y="249553"/>
            <a:ext cx="9275879" cy="5794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0649" y="879894"/>
            <a:ext cx="2251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妙在</a:t>
            </a:r>
            <a:r>
              <a:rPr lang="en-US" altLang="zh-CN" dirty="0" smtClean="0"/>
              <a:t>R5</a:t>
            </a:r>
            <a:endParaRPr lang="en-US" altLang="zh-CN" dirty="0" smtClean="0"/>
          </a:p>
          <a:p>
            <a:r>
              <a:rPr lang="zh-CN" altLang="en-US" dirty="0" smtClean="0"/>
              <a:t>用叠加原理解题：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4552184" y="3403121"/>
                <a:ext cx="523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2184" y="3403121"/>
                <a:ext cx="52322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96" t="-56" r="-3427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4538003" y="2376578"/>
                <a:ext cx="523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003" y="2376578"/>
                <a:ext cx="523220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56" t="-147" r="-3467" b="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874526" y="1844017"/>
                <a:ext cx="2811732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526" y="1844017"/>
                <a:ext cx="2811732" cy="563872"/>
              </a:xfrm>
              <a:prstGeom prst="rect">
                <a:avLst/>
              </a:prstGeom>
              <a:blipFill rotWithShape="1">
                <a:blip r:embed="rId4"/>
                <a:stretch>
                  <a:fillRect l="-14" t="-109" r="13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1634024" y="5725969"/>
                <a:ext cx="6603026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380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380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24" y="5725969"/>
                <a:ext cx="6603026" cy="567463"/>
              </a:xfrm>
              <a:prstGeom prst="rect">
                <a:avLst/>
              </a:prstGeom>
              <a:blipFill rotWithShape="1">
                <a:blip r:embed="rId5"/>
                <a:stretch>
                  <a:fillRect l="-3" t="-31" r="7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961476" y="4176739"/>
                <a:ext cx="3454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476" y="4176739"/>
                <a:ext cx="3454920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8" t="-124" r="-3570" b="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虚短虚断法</a:t>
            </a:r>
            <a:r>
              <a:rPr lang="en-US" altLang="zh-CN" dirty="0" smtClean="0"/>
              <a:t>15——</a:t>
            </a:r>
            <a:r>
              <a:rPr lang="zh-CN" altLang="en-US" dirty="0" smtClean="0"/>
              <a:t>运放实现负共模电流检测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67" y="1376655"/>
            <a:ext cx="11276682" cy="54069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160917" y="5715000"/>
                <a:ext cx="5340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917" y="5715000"/>
                <a:ext cx="534057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2" r="-4987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4006147" y="5645988"/>
                <a:ext cx="6607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147" y="5645988"/>
                <a:ext cx="66074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86" t="-73" r="42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3345404" y="3862794"/>
                <a:ext cx="6607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04" y="3862794"/>
                <a:ext cx="660743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4" t="-32" r="86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345404" y="3344309"/>
                <a:ext cx="66074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404" y="3344309"/>
                <a:ext cx="660743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4" t="-144" r="86" b="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4410807" y="5853499"/>
                <a:ext cx="2240037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807" y="5853499"/>
                <a:ext cx="2240037" cy="565668"/>
              </a:xfrm>
              <a:prstGeom prst="rect">
                <a:avLst/>
              </a:prstGeom>
              <a:blipFill rotWithShape="1">
                <a:blip r:embed="rId5"/>
                <a:stretch>
                  <a:fillRect l="-4" t="-12" r="-1027" b="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891052" y="5832886"/>
                <a:ext cx="3666196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052" y="5832886"/>
                <a:ext cx="3666196" cy="563872"/>
              </a:xfrm>
              <a:prstGeom prst="rect">
                <a:avLst/>
              </a:prstGeom>
              <a:blipFill rotWithShape="1">
                <a:blip r:embed="rId6"/>
                <a:stretch>
                  <a:fillRect l="-1" t="-73" r="-631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815215" y="4672870"/>
                <a:ext cx="6258573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𝑂𝑈𝑇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𝑆𝐸𝑁𝑆𝐸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𝐿𝑂𝐴𝐷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𝑆𝐸𝑁𝑆𝐸</m:t>
                          </m:r>
                        </m:sub>
                      </m:sSub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15" y="4672870"/>
                <a:ext cx="6258573" cy="563872"/>
              </a:xfrm>
              <a:prstGeom prst="rect">
                <a:avLst/>
              </a:prstGeom>
              <a:blipFill rotWithShape="1">
                <a:blip r:embed="rId7"/>
                <a:stretch>
                  <a:fillRect l="-8" t="-96" r="-215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301926" y="1475117"/>
            <a:ext cx="135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1)</a:t>
            </a:r>
            <a:r>
              <a:rPr lang="zh-CN" altLang="en-US" dirty="0" smtClean="0"/>
              <a:t>供电</a:t>
            </a:r>
            <a:r>
              <a:rPr lang="en-US" altLang="zh-CN" dirty="0" smtClean="0"/>
              <a:t>,C1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660148" y="1465705"/>
            <a:ext cx="206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2)</a:t>
            </a:r>
            <a:r>
              <a:rPr lang="zh-CN" altLang="en-US" dirty="0" smtClean="0"/>
              <a:t>两个负反馈，</a:t>
            </a:r>
            <a:r>
              <a:rPr lang="en-US" altLang="zh-CN" dirty="0" smtClean="0"/>
              <a:t>C2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重温</a:t>
            </a:r>
            <a:r>
              <a:rPr lang="en-US" altLang="zh-CN" dirty="0" smtClean="0"/>
              <a:t>MOSFET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482088" y="1825626"/>
            <a:ext cx="5343294" cy="4195611"/>
            <a:chOff x="5482088" y="1825626"/>
            <a:chExt cx="5343294" cy="4195611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6366294" y="1833801"/>
              <a:ext cx="0" cy="37901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6366294" y="5615796"/>
              <a:ext cx="414068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 7"/>
            <p:cNvSpPr/>
            <p:nvPr/>
          </p:nvSpPr>
          <p:spPr>
            <a:xfrm>
              <a:off x="8439410" y="1825626"/>
              <a:ext cx="1066900" cy="3772918"/>
            </a:xfrm>
            <a:custGeom>
              <a:avLst/>
              <a:gdLst>
                <a:gd name="connsiteX0" fmla="*/ 0 w 2579298"/>
                <a:gd name="connsiteY0" fmla="*/ 2104845 h 2104845"/>
                <a:gd name="connsiteX1" fmla="*/ 1362974 w 2579298"/>
                <a:gd name="connsiteY1" fmla="*/ 1639019 h 2104845"/>
                <a:gd name="connsiteX2" fmla="*/ 2372264 w 2579298"/>
                <a:gd name="connsiteY2" fmla="*/ 396815 h 2104845"/>
                <a:gd name="connsiteX3" fmla="*/ 2579298 w 2579298"/>
                <a:gd name="connsiteY3" fmla="*/ 0 h 2104845"/>
                <a:gd name="connsiteX0-1" fmla="*/ 0 w 2579300"/>
                <a:gd name="connsiteY0-2" fmla="*/ 2104845 h 2104845"/>
                <a:gd name="connsiteX1-3" fmla="*/ 1190446 w 2579300"/>
                <a:gd name="connsiteY1-4" fmla="*/ 1751163 h 2104845"/>
                <a:gd name="connsiteX2-5" fmla="*/ 2372264 w 2579300"/>
                <a:gd name="connsiteY2-6" fmla="*/ 396815 h 2104845"/>
                <a:gd name="connsiteX3-7" fmla="*/ 2579298 w 2579300"/>
                <a:gd name="connsiteY3-8" fmla="*/ 0 h 2104845"/>
                <a:gd name="connsiteX0-9" fmla="*/ 0 w 2579298"/>
                <a:gd name="connsiteY0-10" fmla="*/ 2104845 h 2104845"/>
                <a:gd name="connsiteX1-11" fmla="*/ 1190446 w 2579298"/>
                <a:gd name="connsiteY1-12" fmla="*/ 1751163 h 2104845"/>
                <a:gd name="connsiteX2-13" fmla="*/ 2268747 w 2579298"/>
                <a:gd name="connsiteY2-14" fmla="*/ 189781 h 2104845"/>
                <a:gd name="connsiteX3-15" fmla="*/ 2579298 w 2579298"/>
                <a:gd name="connsiteY3-16" fmla="*/ 0 h 2104845"/>
                <a:gd name="connsiteX0-17" fmla="*/ 0 w 2579298"/>
                <a:gd name="connsiteY0-18" fmla="*/ 2881223 h 2881223"/>
                <a:gd name="connsiteX1-19" fmla="*/ 1190446 w 2579298"/>
                <a:gd name="connsiteY1-20" fmla="*/ 2527541 h 2881223"/>
                <a:gd name="connsiteX2-21" fmla="*/ 2268747 w 2579298"/>
                <a:gd name="connsiteY2-22" fmla="*/ 966159 h 2881223"/>
                <a:gd name="connsiteX3-23" fmla="*/ 2579298 w 2579298"/>
                <a:gd name="connsiteY3-24" fmla="*/ 0 h 2881223"/>
                <a:gd name="connsiteX0-25" fmla="*/ 0 w 2579298"/>
                <a:gd name="connsiteY0-26" fmla="*/ 2881223 h 2881223"/>
                <a:gd name="connsiteX1-27" fmla="*/ 1190446 w 2579298"/>
                <a:gd name="connsiteY1-28" fmla="*/ 2527541 h 2881223"/>
                <a:gd name="connsiteX2-29" fmla="*/ 2579298 w 2579298"/>
                <a:gd name="connsiteY2-30" fmla="*/ 0 h 2881223"/>
                <a:gd name="connsiteX0-31" fmla="*/ 0 w 2579298"/>
                <a:gd name="connsiteY0-32" fmla="*/ 2881223 h 2881223"/>
                <a:gd name="connsiteX1-33" fmla="*/ 1639020 w 2579298"/>
                <a:gd name="connsiteY1-34" fmla="*/ 2018582 h 2881223"/>
                <a:gd name="connsiteX2-35" fmla="*/ 2579298 w 2579298"/>
                <a:gd name="connsiteY2-36" fmla="*/ 0 h 2881223"/>
                <a:gd name="connsiteX0-37" fmla="*/ 0 w 2579298"/>
                <a:gd name="connsiteY0-38" fmla="*/ 2587925 h 2587925"/>
                <a:gd name="connsiteX1-39" fmla="*/ 1639020 w 2579298"/>
                <a:gd name="connsiteY1-40" fmla="*/ 1725284 h 2587925"/>
                <a:gd name="connsiteX2-41" fmla="*/ 2579298 w 2579298"/>
                <a:gd name="connsiteY2-42" fmla="*/ 0 h 2587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2579298" h="2587925">
                  <a:moveTo>
                    <a:pt x="0" y="2587925"/>
                  </a:moveTo>
                  <a:cubicBezTo>
                    <a:pt x="483798" y="2497348"/>
                    <a:pt x="1209137" y="2156605"/>
                    <a:pt x="1639020" y="1725284"/>
                  </a:cubicBezTo>
                  <a:cubicBezTo>
                    <a:pt x="2068903" y="1293963"/>
                    <a:pt x="2289954" y="526571"/>
                    <a:pt x="2579298" y="0"/>
                  </a:cubicBezTo>
                </a:path>
              </a:pathLst>
            </a:custGeom>
            <a:noFill/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971367" y="5235784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uGS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444317" y="1858678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/>
                <a:t>iD</a:t>
              </a:r>
              <a:endParaRPr lang="zh-CN" altLang="en-US" dirty="0"/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6366294" y="4442154"/>
              <a:ext cx="273534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5482088" y="4261449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0.1mA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175745" y="5641225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0V</a:t>
              </a:r>
              <a:endParaRPr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935917" y="5615796"/>
              <a:ext cx="966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3.128V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884823" y="5610456"/>
              <a:ext cx="854015" cy="380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3.13V</a:t>
              </a:r>
              <a:endParaRPr lang="zh-CN" altLang="en-US" dirty="0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9101636" y="4451455"/>
              <a:ext cx="0" cy="11904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343" y="2451983"/>
            <a:ext cx="3695658" cy="353314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418" y="166538"/>
            <a:ext cx="10259469" cy="6455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大运放法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运放组成的复合放大器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多级晶体管电路</a:t>
            </a:r>
            <a:endParaRPr lang="en-US" altLang="zh-CN" dirty="0" smtClean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光电耦合器组成的模拟隔离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1" y="1381776"/>
            <a:ext cx="10661540" cy="5239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2694"/>
            <a:ext cx="12032683" cy="48771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03321" y="1431985"/>
            <a:ext cx="65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大运放（新的串联组成）的带宽（绿色）得以大幅度拓展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33990" y="3114136"/>
            <a:ext cx="656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原运放</a:t>
            </a:r>
            <a:r>
              <a:rPr lang="en-US" altLang="zh-CN" dirty="0" smtClean="0">
                <a:solidFill>
                  <a:srgbClr val="FF0000"/>
                </a:solidFill>
              </a:rPr>
              <a:t>AD8603</a:t>
            </a:r>
            <a:r>
              <a:rPr lang="zh-CN" altLang="en-US" dirty="0" smtClean="0">
                <a:solidFill>
                  <a:srgbClr val="FF0000"/>
                </a:solidFill>
              </a:rPr>
              <a:t>带宽（</a:t>
            </a:r>
            <a:r>
              <a:rPr lang="zh-CN" altLang="en-US" dirty="0">
                <a:solidFill>
                  <a:srgbClr val="FF0000"/>
                </a:solidFill>
              </a:rPr>
              <a:t>红</a:t>
            </a:r>
            <a:r>
              <a:rPr lang="zh-CN" altLang="en-US" dirty="0" smtClean="0">
                <a:solidFill>
                  <a:srgbClr val="FF0000"/>
                </a:solidFill>
              </a:rPr>
              <a:t>色）约为</a:t>
            </a:r>
            <a:r>
              <a:rPr lang="en-US" altLang="zh-CN" dirty="0" smtClean="0">
                <a:solidFill>
                  <a:srgbClr val="FF0000"/>
                </a:solidFill>
              </a:rPr>
              <a:t>400kHz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55012" y="5654037"/>
            <a:ext cx="77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B050"/>
                </a:solidFill>
              </a:rPr>
              <a:t>划重点：此方法不得随意使用，稍有不慎，即产生稳定性问题，超纲不讲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反馈的定义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" y="1575603"/>
            <a:ext cx="11529695" cy="16727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498364"/>
            <a:ext cx="10068921" cy="301083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56" y="955736"/>
            <a:ext cx="12043044" cy="3849996"/>
          </a:xfrm>
          <a:prstGeom prst="rect">
            <a:avLst/>
          </a:prstGeom>
        </p:spPr>
      </p:pic>
      <p:sp>
        <p:nvSpPr>
          <p:cNvPr id="5" name="等腰三角形 4"/>
          <p:cNvSpPr/>
          <p:nvPr/>
        </p:nvSpPr>
        <p:spPr>
          <a:xfrm rot="5400000">
            <a:off x="5979542" y="540770"/>
            <a:ext cx="4914902" cy="4081013"/>
          </a:xfrm>
          <a:prstGeom prst="triangle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8009" y="4097547"/>
            <a:ext cx="443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测量运放开环频率特性的方法（仿真专用）</a:t>
            </a:r>
            <a:endParaRPr lang="zh-CN" altLang="en-US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1" y="1374985"/>
            <a:ext cx="10559752" cy="5302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2354" y="1599543"/>
            <a:ext cx="6023934" cy="4803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168" y="499517"/>
            <a:ext cx="11326746" cy="5628667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大运放法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61" y="1341332"/>
            <a:ext cx="8627434" cy="56091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530" y="2719312"/>
            <a:ext cx="3525247" cy="2218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981" y="563641"/>
            <a:ext cx="10998679" cy="614116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65" y="1176626"/>
            <a:ext cx="11882166" cy="48613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61049" y="612475"/>
            <a:ext cx="963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演示。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）右侧是普通单管放大电路，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多倍增益。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）左侧是恒流源代替</a:t>
            </a:r>
            <a:r>
              <a:rPr lang="en-US" altLang="zh-CN" dirty="0" smtClean="0"/>
              <a:t>RC</a:t>
            </a:r>
            <a:r>
              <a:rPr lang="zh-CN" altLang="en-US" dirty="0" smtClean="0"/>
              <a:t>电路，高增益。</a:t>
            </a:r>
            <a:endParaRPr lang="zh-CN" alt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420" y="828137"/>
            <a:ext cx="10650953" cy="5357001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84" y="1399551"/>
            <a:ext cx="6068903" cy="359278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406" y="1399551"/>
            <a:ext cx="6400925" cy="378934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324" y="1724903"/>
            <a:ext cx="5338868" cy="31765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710" y="1731866"/>
            <a:ext cx="5157750" cy="3169600"/>
          </a:xfrm>
          <a:prstGeom prst="rect">
            <a:avLst/>
          </a:prstGeom>
        </p:spPr>
      </p:pic>
    </p:spTree>
  </p:cSld>
  <p:clrMapOvr>
    <a:masterClrMapping/>
  </p:clrMapOvr>
</p:sld>
</file>

<file path=ppt/tags/tag2.xml><?xml version="1.0" encoding="utf-8"?>
<p:tagLst xmlns:p="http://schemas.openxmlformats.org/presentationml/2006/main">
  <p:tag name="KSO_WPP_MARK_KEY" val="fdf6abe3-b1aa-46b7-99c4-48b28a74a167"/>
  <p:tag name="COMMONDATA" val="eyJoZGlkIjoiOGQzNzI3ODYxZGU5ZmExN2U4ZTQ2ZWZjMTViYzEzOTQifQ=="/>
</p:tagLst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 A s s e t E d i t F o r m 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D8DBC0A1-66E1-4B9D-88C2-9B3A32A2147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5126</Words>
  <Application>WPS 演示</Application>
  <PresentationFormat>宽屏</PresentationFormat>
  <Paragraphs>470</Paragraphs>
  <Slides>109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23" baseType="lpstr">
      <vt:lpstr>Arial</vt:lpstr>
      <vt:lpstr>宋体</vt:lpstr>
      <vt:lpstr>Wingdings</vt:lpstr>
      <vt:lpstr>Microsoft YaHei UI</vt:lpstr>
      <vt:lpstr>华文中宋</vt:lpstr>
      <vt:lpstr>Times New Roman</vt:lpstr>
      <vt:lpstr>Segoe UI</vt:lpstr>
      <vt:lpstr>微软雅黑</vt:lpstr>
      <vt:lpstr>Arial Unicode MS</vt:lpstr>
      <vt:lpstr>Segoe UI Light</vt:lpstr>
      <vt:lpstr>Calibri</vt:lpstr>
      <vt:lpstr>Cambria Math</vt:lpstr>
      <vt:lpstr>仿宋</vt:lpstr>
      <vt:lpstr>WelcomeDoc</vt:lpstr>
      <vt:lpstr>新模电授课——PART3</vt:lpstr>
      <vt:lpstr>理想运算放大器及其有限增益实现</vt:lpstr>
      <vt:lpstr>理想运算放大器</vt:lpstr>
      <vt:lpstr>开环不能放大，闭环可以放大</vt:lpstr>
      <vt:lpstr>PowerPoint 演示文稿</vt:lpstr>
      <vt:lpstr>PowerPoint 演示文稿</vt:lpstr>
      <vt:lpstr>负反馈理论</vt:lpstr>
      <vt:lpstr>反馈概念引入</vt:lpstr>
      <vt:lpstr>反馈的定义</vt:lpstr>
      <vt:lpstr>初步认识正反馈和负反馈</vt:lpstr>
      <vt:lpstr>PowerPoint 演示文稿</vt:lpstr>
      <vt:lpstr>生活中的反馈——管壁小球、发球规则、魔鬼实验、羽毛球</vt:lpstr>
      <vt:lpstr>电路中的反馈</vt:lpstr>
      <vt:lpstr>认识环路</vt:lpstr>
      <vt:lpstr>环路极性法——判断正负反馈</vt:lpstr>
      <vt:lpstr>环路极性法中的极性传递</vt:lpstr>
      <vt:lpstr>实例1</vt:lpstr>
      <vt:lpstr>实例2</vt:lpstr>
      <vt:lpstr>实例3</vt:lpstr>
      <vt:lpstr>实例4</vt:lpstr>
      <vt:lpstr>实例5</vt:lpstr>
      <vt:lpstr>实例6</vt:lpstr>
      <vt:lpstr>反馈的方框图</vt:lpstr>
      <vt:lpstr>负反馈的方框图</vt:lpstr>
      <vt:lpstr>PowerPoint 演示文稿</vt:lpstr>
      <vt:lpstr>方框图中M和F的求解方法</vt:lpstr>
      <vt:lpstr>利用方框图求解电路</vt:lpstr>
      <vt:lpstr>PowerPoint 演示文稿</vt:lpstr>
      <vt:lpstr>PowerPoint 演示文稿</vt:lpstr>
      <vt:lpstr>负反馈对放大电路性能的影响</vt:lpstr>
      <vt:lpstr>负反馈对放大电路性能影响</vt:lpstr>
      <vt:lpstr>PowerPoint 演示文稿</vt:lpstr>
      <vt:lpstr>PowerPoint 演示文稿</vt:lpstr>
      <vt:lpstr>负反馈对放大电路性能影响</vt:lpstr>
      <vt:lpstr>负反馈的其它分类和判断</vt:lpstr>
      <vt:lpstr>反馈的判断——交流、直流和全反馈</vt:lpstr>
      <vt:lpstr>反馈的判断——串联反馈和并联反馈</vt:lpstr>
      <vt:lpstr>反馈的判断——电压反馈和电流反馈</vt:lpstr>
      <vt:lpstr>反馈的判断——举例</vt:lpstr>
      <vt:lpstr>反馈的判断——举例</vt:lpstr>
      <vt:lpstr>反馈的判断——举例</vt:lpstr>
      <vt:lpstr>反馈的判断——？</vt:lpstr>
      <vt:lpstr>反馈的判断——？——电流电压反馈，概念牵强</vt:lpstr>
      <vt:lpstr>负反馈电路的分析方法</vt:lpstr>
      <vt:lpstr>虚短虚短法</vt:lpstr>
      <vt:lpstr>虚短虚断</vt:lpstr>
      <vt:lpstr>虚短虚断法1</vt:lpstr>
      <vt:lpstr>虚短虚断法2：加法器，同相加法器</vt:lpstr>
      <vt:lpstr>虚短虚断法2：加法器，反相加法器</vt:lpstr>
      <vt:lpstr>虚短虚断法3：减法器-直接分析</vt:lpstr>
      <vt:lpstr>虚短虚断法3：减法器——用叠加原理分析</vt:lpstr>
      <vt:lpstr>虚短虚断法3：减法器——基准电压非0，叠加原理分析</vt:lpstr>
      <vt:lpstr>虚短虚断法3：减法器存在的问题</vt:lpstr>
      <vt:lpstr>虚短虚断法3：减法器——集成差动放大器</vt:lpstr>
      <vt:lpstr>虚短虚断法3.5：电平移位</vt:lpstr>
      <vt:lpstr>虚短虚断法4：仪表放大器——减法器存在的问题</vt:lpstr>
      <vt:lpstr>虚短虚断法4：仪表放大器——初级解决方案</vt:lpstr>
      <vt:lpstr>虚短虚断法4：仪表放大器</vt:lpstr>
      <vt:lpstr>虚短虚断法5：双运放仪表放大器.（书上有叠加原理求解）</vt:lpstr>
      <vt:lpstr>虚短虚断法6——压流转换器</vt:lpstr>
      <vt:lpstr>虚短虚断法7——Howland电流源</vt:lpstr>
      <vt:lpstr>虚短虚断法7——Howland电流源</vt:lpstr>
      <vt:lpstr>虚短虚断法8——基于差动放大器的压流转换器</vt:lpstr>
      <vt:lpstr>虚短虚断法8a——改进1</vt:lpstr>
      <vt:lpstr>虚短虚断法8b——双向扩流</vt:lpstr>
      <vt:lpstr>虚短虚断法9——基于仪表放大器的压流转换器</vt:lpstr>
      <vt:lpstr>PowerPoint 演示文稿</vt:lpstr>
      <vt:lpstr>虚短虚断法10——积分器和微分器</vt:lpstr>
      <vt:lpstr>PowerPoint 演示文稿</vt:lpstr>
      <vt:lpstr>非闭环使用(即单独使用）时，必须增加并联电阻R1</vt:lpstr>
      <vt:lpstr>虚短虚断法11——模拟乘法器</vt:lpstr>
      <vt:lpstr>PowerPoint 演示文稿</vt:lpstr>
      <vt:lpstr>虚短虚断法11——模拟乘法器</vt:lpstr>
      <vt:lpstr>虚短虚断法11——模拟乘法器</vt:lpstr>
      <vt:lpstr>虚短虚断法12——光电放大器</vt:lpstr>
      <vt:lpstr>重温JFET，uG为什么是2V？</vt:lpstr>
      <vt:lpstr>PowerPoint 演示文稿</vt:lpstr>
      <vt:lpstr>电流检测</vt:lpstr>
      <vt:lpstr>虚短虚断法13——仪表放大器实现电流检测</vt:lpstr>
      <vt:lpstr>PowerPoint 演示文稿</vt:lpstr>
      <vt:lpstr>虚短虚断法14——差动放大器实现电流检测</vt:lpstr>
      <vt:lpstr>虚短虚断法14.5——高共模电压电流检测</vt:lpstr>
      <vt:lpstr>PowerPoint 演示文稿</vt:lpstr>
      <vt:lpstr>虚短虚断法15——运放实现负共模电流检测</vt:lpstr>
      <vt:lpstr>重温MOSFET</vt:lpstr>
      <vt:lpstr>PowerPoint 演示文稿</vt:lpstr>
      <vt:lpstr>大运放法</vt:lpstr>
      <vt:lpstr>大运放法1</vt:lpstr>
      <vt:lpstr>PowerPoint 演示文稿</vt:lpstr>
      <vt:lpstr>PowerPoint 演示文稿</vt:lpstr>
      <vt:lpstr>大运放法2</vt:lpstr>
      <vt:lpstr>大运放法2</vt:lpstr>
      <vt:lpstr>PowerPoint 演示文稿</vt:lpstr>
      <vt:lpstr>大运放法3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大运放法4a——光电耦合器</vt:lpstr>
      <vt:lpstr>大运放法4b——光电耦合器之数字系统应用</vt:lpstr>
      <vt:lpstr>大运放法4c——光电耦合器之模拟系统应用</vt:lpstr>
      <vt:lpstr>PowerPoint 演示文稿</vt:lpstr>
      <vt:lpstr>PowerPoint 演示文稿</vt:lpstr>
      <vt:lpstr>负反馈总结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pc</cp:lastModifiedBy>
  <cp:revision>10</cp:revision>
  <dcterms:created xsi:type="dcterms:W3CDTF">2015-04-06T11:15:00Z</dcterms:created>
  <dcterms:modified xsi:type="dcterms:W3CDTF">2023-06-17T01:16:02Z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  <property fmtid="{D5CDD505-2E9C-101B-9397-08002B2CF9AE}" pid="3" name="ICV">
    <vt:lpwstr>B8D71B24D9CD4B4BBB3C45E39A197724_12</vt:lpwstr>
  </property>
  <property fmtid="{D5CDD505-2E9C-101B-9397-08002B2CF9AE}" pid="4" name="KSOProductBuildVer">
    <vt:lpwstr>2052-11.1.0.14309</vt:lpwstr>
  </property>
</Properties>
</file>